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sldIdLst>
    <p:sldId id="256" r:id="rId5"/>
    <p:sldId id="616" r:id="rId6"/>
    <p:sldId id="617" r:id="rId7"/>
    <p:sldId id="258" r:id="rId8"/>
    <p:sldId id="622" r:id="rId9"/>
    <p:sldId id="621" r:id="rId10"/>
    <p:sldId id="630" r:id="rId11"/>
    <p:sldId id="624" r:id="rId12"/>
    <p:sldId id="625" r:id="rId13"/>
    <p:sldId id="626" r:id="rId14"/>
    <p:sldId id="627" r:id="rId15"/>
    <p:sldId id="628" r:id="rId16"/>
    <p:sldId id="615" r:id="rId17"/>
    <p:sldId id="5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1B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8392" autoAdjust="0"/>
  </p:normalViewPr>
  <p:slideViewPr>
    <p:cSldViewPr snapToGrid="0">
      <p:cViewPr varScale="1">
        <p:scale>
          <a:sx n="67" d="100"/>
          <a:sy n="67" d="100"/>
        </p:scale>
        <p:origin x="129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FFB395-6647-4D0F-9DBF-383B4C2A3AA5}" type="datetimeFigureOut">
              <a:rPr lang="en-US" smtClean="0"/>
              <a:t>8/3/2022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D68B2F-34B9-4022-9E65-441F35026750}" type="slidenum">
              <a:rPr lang="en-US" smtClean="0"/>
              <a:t>‹#›</a:t>
            </a:fld>
            <a:endParaRPr lang="en-US"/>
          </a:p>
        </p:txBody>
      </p:sp>
    </p:spTree>
    <p:extLst>
      <p:ext uri="{BB962C8B-B14F-4D97-AF65-F5344CB8AC3E}">
        <p14:creationId xmlns:p14="http://schemas.microsoft.com/office/powerpoint/2010/main" val="91539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the name of my project is Equipping spatial transcriptomics with CRISPR. This summer, I worked on a project that aims to extend spatial transcriptomics by creating in situ gene perturbations within single cells. By creating these perturbations in tissues, we wanted to craft a system that will allow us to track gene expressions of complementary ligands and receptors and plot the organization of different cell types that gives a structure to the tissue. My summer consisted of cloning a lentiviral plasmid with single guide RNA sequences that will track these relationships between these complementary ligands and receptors and give us an image of how the tissue structure is intricately formed. </a:t>
            </a:r>
            <a:endParaRPr lang="en-US" b="0" dirty="0">
              <a:effectLst/>
            </a:endParaRPr>
          </a:p>
          <a:p>
            <a:br>
              <a:rPr lang="en-US" b="0" dirty="0">
                <a:effectLst/>
              </a:rPr>
            </a:br>
            <a:endParaRPr lang="en-US" dirty="0"/>
          </a:p>
        </p:txBody>
      </p:sp>
      <p:sp>
        <p:nvSpPr>
          <p:cNvPr id="4" name="Slide Number Placeholder 3"/>
          <p:cNvSpPr>
            <a:spLocks noGrp="1"/>
          </p:cNvSpPr>
          <p:nvPr>
            <p:ph type="sldNum" sz="quarter" idx="5"/>
          </p:nvPr>
        </p:nvSpPr>
        <p:spPr/>
        <p:txBody>
          <a:bodyPr/>
          <a:lstStyle/>
          <a:p>
            <a:fld id="{F1D68B2F-34B9-4022-9E65-441F35026750}" type="slidenum">
              <a:rPr lang="en-US" smtClean="0"/>
              <a:t>1</a:t>
            </a:fld>
            <a:endParaRPr lang="en-US"/>
          </a:p>
        </p:txBody>
      </p:sp>
    </p:spTree>
    <p:extLst>
      <p:ext uri="{BB962C8B-B14F-4D97-AF65-F5344CB8AC3E}">
        <p14:creationId xmlns:p14="http://schemas.microsoft.com/office/powerpoint/2010/main" val="20155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200" b="0" i="0" u="none" strike="noStrike" dirty="0">
                <a:solidFill>
                  <a:srgbClr val="000000"/>
                </a:solidFill>
                <a:effectLst/>
                <a:latin typeface="Times New Roman" panose="02020603050405020304" pitchFamily="18" charset="0"/>
              </a:rPr>
              <a:t>This is the design for the insertion of the reporters downstream to their unique gRNAs. So, (show them) this is the plasmid construct that we want to achieve. We are trying to use Gibson Assembly to bring all these pieces together, which is the backbone and the sgRNA and the URS fragment. They have these overlapping overhangs that are going to fall in place and give us this construct. But first I had to amplify and purify the URS fragments from its original plasmid construct. </a:t>
            </a:r>
            <a:endParaRPr lang="en-US" b="0" dirty="0">
              <a:effectLst/>
            </a:endParaRPr>
          </a:p>
          <a:p>
            <a:br>
              <a:rPr lang="en-US" b="0" dirty="0">
                <a:effectLst/>
              </a:rPr>
            </a:br>
            <a:endParaRPr lang="en-US" dirty="0"/>
          </a:p>
          <a:p>
            <a:endParaRPr lang="en-US" dirty="0"/>
          </a:p>
        </p:txBody>
      </p:sp>
      <p:sp>
        <p:nvSpPr>
          <p:cNvPr id="4" name="Slide Number Placeholder 3"/>
          <p:cNvSpPr>
            <a:spLocks noGrp="1"/>
          </p:cNvSpPr>
          <p:nvPr>
            <p:ph type="sldNum" sz="quarter" idx="5"/>
          </p:nvPr>
        </p:nvSpPr>
        <p:spPr/>
        <p:txBody>
          <a:bodyPr/>
          <a:lstStyle/>
          <a:p>
            <a:fld id="{F1D68B2F-34B9-4022-9E65-441F35026750}" type="slidenum">
              <a:rPr lang="en-US" smtClean="0"/>
              <a:t>10</a:t>
            </a:fld>
            <a:endParaRPr lang="en-US"/>
          </a:p>
        </p:txBody>
      </p:sp>
    </p:spTree>
    <p:extLst>
      <p:ext uri="{BB962C8B-B14F-4D97-AF65-F5344CB8AC3E}">
        <p14:creationId xmlns:p14="http://schemas.microsoft.com/office/powerpoint/2010/main" val="1590263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dirty="0"/>
              <a:t>So, this is me running a gel after I amplified the URS fragments from its original backbone. And then in order to collect the URS fragment, here I am doing an agarose gel excision where I cut the URS fragments out and purify it from the gel. </a:t>
            </a:r>
          </a:p>
        </p:txBody>
      </p:sp>
      <p:sp>
        <p:nvSpPr>
          <p:cNvPr id="4" name="Slide Number Placeholder 3"/>
          <p:cNvSpPr>
            <a:spLocks noGrp="1"/>
          </p:cNvSpPr>
          <p:nvPr>
            <p:ph type="sldNum" sz="quarter" idx="5"/>
          </p:nvPr>
        </p:nvSpPr>
        <p:spPr/>
        <p:txBody>
          <a:bodyPr/>
          <a:lstStyle/>
          <a:p>
            <a:fld id="{F1D68B2F-34B9-4022-9E65-441F35026750}" type="slidenum">
              <a:rPr lang="en-US" smtClean="0"/>
              <a:t>11</a:t>
            </a:fld>
            <a:endParaRPr lang="en-US"/>
          </a:p>
        </p:txBody>
      </p:sp>
    </p:spTree>
    <p:extLst>
      <p:ext uri="{BB962C8B-B14F-4D97-AF65-F5344CB8AC3E}">
        <p14:creationId xmlns:p14="http://schemas.microsoft.com/office/powerpoint/2010/main" val="1567034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have our sgRNA insertions and URS fragments, our next steps would be to complete the Gibson assembly to achieve the final construct </a:t>
            </a:r>
          </a:p>
          <a:p>
            <a:endParaRPr lang="en-US" dirty="0"/>
          </a:p>
          <a:p>
            <a:r>
              <a:rPr lang="en-US" dirty="0"/>
              <a:t>and after that want to transform the plasmids into lentiviruses which will infect the mammalian cells to deliver the plasmids. </a:t>
            </a:r>
          </a:p>
          <a:p>
            <a:endParaRPr lang="en-US" dirty="0"/>
          </a:p>
          <a:p>
            <a:r>
              <a:rPr lang="en-US" dirty="0"/>
              <a:t>We think CRISPR-MERFISH  is also a revolutionary research because it can answer a variety of biological questions pertaining to gene expression and spatial transcriptomics in the future. </a:t>
            </a:r>
          </a:p>
          <a:p>
            <a:endParaRPr lang="en-US" dirty="0"/>
          </a:p>
          <a:p>
            <a:endParaRPr lang="en-US" dirty="0"/>
          </a:p>
        </p:txBody>
      </p:sp>
      <p:sp>
        <p:nvSpPr>
          <p:cNvPr id="4" name="Slide Number Placeholder 3"/>
          <p:cNvSpPr>
            <a:spLocks noGrp="1"/>
          </p:cNvSpPr>
          <p:nvPr>
            <p:ph type="sldNum" sz="quarter" idx="5"/>
          </p:nvPr>
        </p:nvSpPr>
        <p:spPr/>
        <p:txBody>
          <a:bodyPr/>
          <a:lstStyle/>
          <a:p>
            <a:fld id="{F1D68B2F-34B9-4022-9E65-441F35026750}" type="slidenum">
              <a:rPr lang="en-US" smtClean="0"/>
              <a:t>12</a:t>
            </a:fld>
            <a:endParaRPr lang="en-US"/>
          </a:p>
        </p:txBody>
      </p:sp>
    </p:spTree>
    <p:extLst>
      <p:ext uri="{BB962C8B-B14F-4D97-AF65-F5344CB8AC3E}">
        <p14:creationId xmlns:p14="http://schemas.microsoft.com/office/powerpoint/2010/main" val="2950293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D68B2F-34B9-4022-9E65-441F35026750}" type="slidenum">
              <a:rPr lang="en-US" smtClean="0"/>
              <a:t>13</a:t>
            </a:fld>
            <a:endParaRPr lang="en-US"/>
          </a:p>
        </p:txBody>
      </p:sp>
    </p:spTree>
    <p:extLst>
      <p:ext uri="{BB962C8B-B14F-4D97-AF65-F5344CB8AC3E}">
        <p14:creationId xmlns:p14="http://schemas.microsoft.com/office/powerpoint/2010/main" val="2511407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So, we might want to ask, what is spatial transcriptomics? It is studying the expression of RNA molecules within intact complex tissue structures that tells us about the gene expression, cell-cell interaction, cell neighborhood organizations and plenty more. </a:t>
            </a:r>
          </a:p>
          <a:p>
            <a:r>
              <a:rPr lang="en-US" sz="1800" b="0" i="0" u="none" strike="noStrike" dirty="0">
                <a:solidFill>
                  <a:srgbClr val="000000"/>
                </a:solidFill>
                <a:effectLst/>
                <a:latin typeface="Times New Roman" panose="02020603050405020304" pitchFamily="18" charset="0"/>
              </a:rPr>
              <a:t>If you look at the first image, this is a spatial transcriptomic image of the small intestine in mice which was taken through MERFISH. Here, each red dot is mapping a particular gene within a distinct cellular region. First image is expressing the Vil1 gene inside the epithelial region of the small intestine.  The second image expresses gene CD19 which is expressed within the B cell and the gene CD4 is being expressed in T cells. All these images are taken at a single point in time. So, these images are not only telling us how many RNA expressions are taking place, but also giving us a visual image of the different cellular compartments and perhaps hinting at the relationships between those compartments. </a:t>
            </a:r>
            <a:endParaRPr lang="en-US" dirty="0"/>
          </a:p>
        </p:txBody>
      </p:sp>
      <p:sp>
        <p:nvSpPr>
          <p:cNvPr id="4" name="Slide Number Placeholder 3"/>
          <p:cNvSpPr>
            <a:spLocks noGrp="1"/>
          </p:cNvSpPr>
          <p:nvPr>
            <p:ph type="sldNum" sz="quarter" idx="5"/>
          </p:nvPr>
        </p:nvSpPr>
        <p:spPr/>
        <p:txBody>
          <a:bodyPr/>
          <a:lstStyle/>
          <a:p>
            <a:fld id="{F1D68B2F-34B9-4022-9E65-441F35026750}" type="slidenum">
              <a:rPr lang="en-US" smtClean="0"/>
              <a:t>2</a:t>
            </a:fld>
            <a:endParaRPr lang="en-US"/>
          </a:p>
        </p:txBody>
      </p:sp>
    </p:spTree>
    <p:extLst>
      <p:ext uri="{BB962C8B-B14F-4D97-AF65-F5344CB8AC3E}">
        <p14:creationId xmlns:p14="http://schemas.microsoft.com/office/powerpoint/2010/main" val="1755637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Let’s look at these two images for example, these two images are expressing the complementary receptor and ligand </a:t>
            </a:r>
            <a:r>
              <a:rPr lang="en-US" sz="1800" b="0" i="0" u="none" strike="noStrike" dirty="0" err="1">
                <a:solidFill>
                  <a:srgbClr val="000000"/>
                </a:solidFill>
                <a:effectLst/>
                <a:latin typeface="Times New Roman" panose="02020603050405020304" pitchFamily="18" charset="0"/>
              </a:rPr>
              <a:t>Icos</a:t>
            </a:r>
            <a:r>
              <a:rPr lang="en-US" sz="1800" b="0" i="0" u="none" strike="noStrike" dirty="0">
                <a:solidFill>
                  <a:srgbClr val="000000"/>
                </a:solidFill>
                <a:effectLst/>
                <a:latin typeface="Times New Roman" panose="02020603050405020304" pitchFamily="18" charset="0"/>
              </a:rPr>
              <a:t> in T cells and </a:t>
            </a:r>
            <a:r>
              <a:rPr lang="en-US" sz="1800" b="0" i="0" u="none" strike="noStrike" dirty="0" err="1">
                <a:solidFill>
                  <a:srgbClr val="000000"/>
                </a:solidFill>
                <a:effectLst/>
                <a:latin typeface="Times New Roman" panose="02020603050405020304" pitchFamily="18" charset="0"/>
              </a:rPr>
              <a:t>Icosl</a:t>
            </a:r>
            <a:r>
              <a:rPr lang="en-US" sz="1800" b="0" i="0" u="none" strike="noStrike" dirty="0">
                <a:solidFill>
                  <a:srgbClr val="000000"/>
                </a:solidFill>
                <a:effectLst/>
                <a:latin typeface="Times New Roman" panose="02020603050405020304" pitchFamily="18" charset="0"/>
              </a:rPr>
              <a:t> in B cells. As you can see here, they both are in the same region kind of adhering to each other. We can hypothesize from this interaction that both these genes are communicating or interacting to accomplish a certain function. But this is still a hypothesis, how do we test that? Well, something we could do is knock out one out of the pair and analyze their cellular positioning afterwards. While spatial transcriptomics allow us to create those knockouts or gene perturbations, they don’t allow us to make multiple perturbations in one mouse. So, if we want to create 12 deletions, we would require 12 separate mice to create one deletion in each which is time consuming and also less efficient</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F1D68B2F-34B9-4022-9E65-441F35026750}" type="slidenum">
              <a:rPr lang="en-US" smtClean="0"/>
              <a:t>3</a:t>
            </a:fld>
            <a:endParaRPr lang="en-US"/>
          </a:p>
        </p:txBody>
      </p:sp>
    </p:spTree>
    <p:extLst>
      <p:ext uri="{BB962C8B-B14F-4D97-AF65-F5344CB8AC3E}">
        <p14:creationId xmlns:p14="http://schemas.microsoft.com/office/powerpoint/2010/main" val="1734546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This is where CRISPR comes into play. CRISPR is a technology that will allow us to create multiple gene perturbations or deletions in one mouse. We can leverage these perturbations with specific single guide RNA (sgRNA) sequences so that one unique deletion can specify for one unique sgRNA. After that we can track these sgRNAs using a spatial transcriptomic technology known as MERFISH. MERFISH is an imaging technology that has created all these images that you have seen so far. So, </a:t>
            </a:r>
            <a:r>
              <a:rPr lang="en-US" sz="1800" b="1" i="0" u="sng" dirty="0">
                <a:solidFill>
                  <a:srgbClr val="000000"/>
                </a:solidFill>
                <a:effectLst/>
                <a:latin typeface="Times New Roman" panose="02020603050405020304" pitchFamily="18" charset="0"/>
              </a:rPr>
              <a:t>WE are proposing</a:t>
            </a:r>
            <a:r>
              <a:rPr lang="en-US" sz="1800" b="0" i="0" u="none" strike="noStrike" dirty="0">
                <a:solidFill>
                  <a:srgbClr val="000000"/>
                </a:solidFill>
                <a:effectLst/>
                <a:latin typeface="Times New Roman" panose="02020603050405020304" pitchFamily="18" charset="0"/>
              </a:rPr>
              <a:t> CRISPR-MERFISH that we think will create multiple perturbations in vivo AND help us track these sgRNA to study the relationships of these complementary ligands and receptors. </a:t>
            </a:r>
            <a:endParaRPr lang="en-US" dirty="0"/>
          </a:p>
        </p:txBody>
      </p:sp>
      <p:sp>
        <p:nvSpPr>
          <p:cNvPr id="4" name="Slide Number Placeholder 3"/>
          <p:cNvSpPr>
            <a:spLocks noGrp="1"/>
          </p:cNvSpPr>
          <p:nvPr>
            <p:ph type="sldNum" sz="quarter" idx="5"/>
          </p:nvPr>
        </p:nvSpPr>
        <p:spPr/>
        <p:txBody>
          <a:bodyPr/>
          <a:lstStyle/>
          <a:p>
            <a:fld id="{F1D68B2F-34B9-4022-9E65-441F35026750}" type="slidenum">
              <a:rPr lang="en-US" smtClean="0"/>
              <a:t>4</a:t>
            </a:fld>
            <a:endParaRPr lang="en-US"/>
          </a:p>
        </p:txBody>
      </p:sp>
    </p:spTree>
    <p:extLst>
      <p:ext uri="{BB962C8B-B14F-4D97-AF65-F5344CB8AC3E}">
        <p14:creationId xmlns:p14="http://schemas.microsoft.com/office/powerpoint/2010/main" val="2949987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So, we want to track sgRNAs in vivo. How do we design for this? We are creating a reporter system where one unique reporter or we call it untranslated random sequence (URS) will bind to each sgRNA sequence inside a lentiviral plasmid. This reporter will then bind to multiple RNA fluorescent probes and get detected through MERFISH.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F1D68B2F-34B9-4022-9E65-441F35026750}" type="slidenum">
              <a:rPr lang="en-US" smtClean="0"/>
              <a:t>5</a:t>
            </a:fld>
            <a:endParaRPr lang="en-US"/>
          </a:p>
        </p:txBody>
      </p:sp>
    </p:spTree>
    <p:extLst>
      <p:ext uri="{BB962C8B-B14F-4D97-AF65-F5344CB8AC3E}">
        <p14:creationId xmlns:p14="http://schemas.microsoft.com/office/powerpoint/2010/main" val="1535374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To validate this technology, we want to test it inside the Peyer’s Patches in mice which are lymphatic tissues inside the small intestine. Peyer’s patch is heavily involved in B cell maturation. The genes involved in B cell maturation  are spatially regulated and segregated  and as you can see in this image, each segment does a different job of B cell maturation. So, we wanted to target 30 genes that are involved in B cell affinity maturation and use CRISPR-MERFISH to determine the relationships between the different compartments and their cell types.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F1D68B2F-34B9-4022-9E65-441F35026750}" type="slidenum">
              <a:rPr lang="en-US" smtClean="0"/>
              <a:t>6</a:t>
            </a:fld>
            <a:endParaRPr lang="en-US"/>
          </a:p>
        </p:txBody>
      </p:sp>
    </p:spTree>
    <p:extLst>
      <p:ext uri="{BB962C8B-B14F-4D97-AF65-F5344CB8AC3E}">
        <p14:creationId xmlns:p14="http://schemas.microsoft.com/office/powerpoint/2010/main" val="687347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Then we wanted to go ahead and test the reporters by itself before we attached to their sgRNA pairs. This experiment was done by my mentor where he designed a group of reporters that are going to be untranslated, so no ATG sequences are going to be 500 base pairs long and will have a GC content of 45-55%. The bottom row is the image of these reporters which was stained in DAPI stain which as you can see is not very clear, but with the FISH stain they are very distinct and clear. This confirmed us that URS can be detected by the RNA florescent probes through  MERFISH</a:t>
            </a:r>
            <a:endParaRPr lang="en-US" dirty="0"/>
          </a:p>
        </p:txBody>
      </p:sp>
      <p:sp>
        <p:nvSpPr>
          <p:cNvPr id="4" name="Slide Number Placeholder 3"/>
          <p:cNvSpPr>
            <a:spLocks noGrp="1"/>
          </p:cNvSpPr>
          <p:nvPr>
            <p:ph type="sldNum" sz="quarter" idx="5"/>
          </p:nvPr>
        </p:nvSpPr>
        <p:spPr/>
        <p:txBody>
          <a:bodyPr/>
          <a:lstStyle/>
          <a:p>
            <a:fld id="{F1D68B2F-34B9-4022-9E65-441F35026750}" type="slidenum">
              <a:rPr lang="en-US" smtClean="0"/>
              <a:t>7</a:t>
            </a:fld>
            <a:endParaRPr lang="en-US"/>
          </a:p>
        </p:txBody>
      </p:sp>
    </p:spTree>
    <p:extLst>
      <p:ext uri="{BB962C8B-B14F-4D97-AF65-F5344CB8AC3E}">
        <p14:creationId xmlns:p14="http://schemas.microsoft.com/office/powerpoint/2010/main" val="1057712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This is the design for the insertion of the 30 sgRNAs that we are going to clone inside the lentiviral plasmid. The </a:t>
            </a:r>
            <a:r>
              <a:rPr lang="en-US" sz="1800" b="0" i="0" u="none" strike="noStrike" dirty="0" err="1">
                <a:solidFill>
                  <a:srgbClr val="000000"/>
                </a:solidFill>
                <a:effectLst/>
                <a:latin typeface="Times New Roman" panose="02020603050405020304" pitchFamily="18" charset="0"/>
              </a:rPr>
              <a:t>BsmBI</a:t>
            </a:r>
            <a:r>
              <a:rPr lang="en-US" sz="1800" b="0" i="0" u="none" strike="noStrike" dirty="0">
                <a:solidFill>
                  <a:srgbClr val="000000"/>
                </a:solidFill>
                <a:effectLst/>
                <a:latin typeface="Times New Roman" panose="02020603050405020304" pitchFamily="18" charset="0"/>
              </a:rPr>
              <a:t> enzyme is going to cut the plasmid and T4 ligase is going to attach the sgRNA into the plasmid. This is known as the Golden gate assembly experiment.</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F1D68B2F-34B9-4022-9E65-441F35026750}" type="slidenum">
              <a:rPr lang="en-US" smtClean="0"/>
              <a:t>8</a:t>
            </a:fld>
            <a:endParaRPr lang="en-US"/>
          </a:p>
        </p:txBody>
      </p:sp>
    </p:spTree>
    <p:extLst>
      <p:ext uri="{BB962C8B-B14F-4D97-AF65-F5344CB8AC3E}">
        <p14:creationId xmlns:p14="http://schemas.microsoft.com/office/powerpoint/2010/main" val="579581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After each experiment, we did a colony PCR gel run where we picked colonies to see if they had an insert of 20 base pairs. And as you can see this is just one example of the insertion taking place. This experiment had to be repeated many times. So far, we were able to collect 25 plasmids with insertions, and the remaining 5 gRNAs were sent for redesigning. </a:t>
            </a:r>
            <a:endParaRPr lang="en-US" dirty="0"/>
          </a:p>
        </p:txBody>
      </p:sp>
      <p:sp>
        <p:nvSpPr>
          <p:cNvPr id="4" name="Slide Number Placeholder 3"/>
          <p:cNvSpPr>
            <a:spLocks noGrp="1"/>
          </p:cNvSpPr>
          <p:nvPr>
            <p:ph type="sldNum" sz="quarter" idx="5"/>
          </p:nvPr>
        </p:nvSpPr>
        <p:spPr/>
        <p:txBody>
          <a:bodyPr/>
          <a:lstStyle/>
          <a:p>
            <a:fld id="{F1D68B2F-34B9-4022-9E65-441F35026750}" type="slidenum">
              <a:rPr lang="en-US" smtClean="0"/>
              <a:t>9</a:t>
            </a:fld>
            <a:endParaRPr lang="en-US"/>
          </a:p>
        </p:txBody>
      </p:sp>
    </p:spTree>
    <p:extLst>
      <p:ext uri="{BB962C8B-B14F-4D97-AF65-F5344CB8AC3E}">
        <p14:creationId xmlns:p14="http://schemas.microsoft.com/office/powerpoint/2010/main" val="3211502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FDF56-7885-232C-174D-462BD54CBA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44FF5C-02B0-0CDC-AC22-BF2187EF13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FA0040-D079-F7C2-A3C9-B085119F60B5}"/>
              </a:ext>
            </a:extLst>
          </p:cNvPr>
          <p:cNvSpPr>
            <a:spLocks noGrp="1"/>
          </p:cNvSpPr>
          <p:nvPr>
            <p:ph type="dt" sz="half" idx="10"/>
          </p:nvPr>
        </p:nvSpPr>
        <p:spPr/>
        <p:txBody>
          <a:bodyPr/>
          <a:lstStyle/>
          <a:p>
            <a:fld id="{6417AFFF-842D-422D-914C-8029A09E8E74}" type="datetimeFigureOut">
              <a:rPr lang="en-US" smtClean="0"/>
              <a:t>8/3/2022</a:t>
            </a:fld>
            <a:endParaRPr lang="en-US"/>
          </a:p>
        </p:txBody>
      </p:sp>
      <p:sp>
        <p:nvSpPr>
          <p:cNvPr id="5" name="Footer Placeholder 4">
            <a:extLst>
              <a:ext uri="{FF2B5EF4-FFF2-40B4-BE49-F238E27FC236}">
                <a16:creationId xmlns:a16="http://schemas.microsoft.com/office/drawing/2014/main" id="{4B6173F9-5E50-4D05-061C-AF9D075B5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CD0D84-80DB-19D1-2F41-42DB1507A0D2}"/>
              </a:ext>
            </a:extLst>
          </p:cNvPr>
          <p:cNvSpPr>
            <a:spLocks noGrp="1"/>
          </p:cNvSpPr>
          <p:nvPr>
            <p:ph type="sldNum" sz="quarter" idx="12"/>
          </p:nvPr>
        </p:nvSpPr>
        <p:spPr/>
        <p:txBody>
          <a:bodyPr/>
          <a:lstStyle/>
          <a:p>
            <a:fld id="{C432EA46-6530-4B32-8DD6-6F0530C0C6D3}" type="slidenum">
              <a:rPr lang="en-US" smtClean="0"/>
              <a:t>‹#›</a:t>
            </a:fld>
            <a:endParaRPr lang="en-US"/>
          </a:p>
        </p:txBody>
      </p:sp>
    </p:spTree>
    <p:extLst>
      <p:ext uri="{BB962C8B-B14F-4D97-AF65-F5344CB8AC3E}">
        <p14:creationId xmlns:p14="http://schemas.microsoft.com/office/powerpoint/2010/main" val="1074049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BDFCE-C07C-2EE7-2C3D-8F4770F8D6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BEAB42-8ED6-58EF-142E-01EAC70C0E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ADCC2A-3A99-AA0D-F0A8-759B0455F3A5}"/>
              </a:ext>
            </a:extLst>
          </p:cNvPr>
          <p:cNvSpPr>
            <a:spLocks noGrp="1"/>
          </p:cNvSpPr>
          <p:nvPr>
            <p:ph type="dt" sz="half" idx="10"/>
          </p:nvPr>
        </p:nvSpPr>
        <p:spPr/>
        <p:txBody>
          <a:bodyPr/>
          <a:lstStyle/>
          <a:p>
            <a:fld id="{6417AFFF-842D-422D-914C-8029A09E8E74}" type="datetimeFigureOut">
              <a:rPr lang="en-US" smtClean="0"/>
              <a:t>8/3/2022</a:t>
            </a:fld>
            <a:endParaRPr lang="en-US"/>
          </a:p>
        </p:txBody>
      </p:sp>
      <p:sp>
        <p:nvSpPr>
          <p:cNvPr id="5" name="Footer Placeholder 4">
            <a:extLst>
              <a:ext uri="{FF2B5EF4-FFF2-40B4-BE49-F238E27FC236}">
                <a16:creationId xmlns:a16="http://schemas.microsoft.com/office/drawing/2014/main" id="{05B7316D-A03C-DCE1-B766-95B832762E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CCC917-C886-6C06-E052-BC2DB1B0965B}"/>
              </a:ext>
            </a:extLst>
          </p:cNvPr>
          <p:cNvSpPr>
            <a:spLocks noGrp="1"/>
          </p:cNvSpPr>
          <p:nvPr>
            <p:ph type="sldNum" sz="quarter" idx="12"/>
          </p:nvPr>
        </p:nvSpPr>
        <p:spPr/>
        <p:txBody>
          <a:bodyPr/>
          <a:lstStyle/>
          <a:p>
            <a:fld id="{C432EA46-6530-4B32-8DD6-6F0530C0C6D3}" type="slidenum">
              <a:rPr lang="en-US" smtClean="0"/>
              <a:t>‹#›</a:t>
            </a:fld>
            <a:endParaRPr lang="en-US"/>
          </a:p>
        </p:txBody>
      </p:sp>
    </p:spTree>
    <p:extLst>
      <p:ext uri="{BB962C8B-B14F-4D97-AF65-F5344CB8AC3E}">
        <p14:creationId xmlns:p14="http://schemas.microsoft.com/office/powerpoint/2010/main" val="3235561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3D94A3-A365-DA2D-F9D3-C23BBFFDB14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A3BADB-615A-5E13-2048-DE087140AF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20CDCA-FB96-F2F8-2609-014C7BEAAC7E}"/>
              </a:ext>
            </a:extLst>
          </p:cNvPr>
          <p:cNvSpPr>
            <a:spLocks noGrp="1"/>
          </p:cNvSpPr>
          <p:nvPr>
            <p:ph type="dt" sz="half" idx="10"/>
          </p:nvPr>
        </p:nvSpPr>
        <p:spPr/>
        <p:txBody>
          <a:bodyPr/>
          <a:lstStyle/>
          <a:p>
            <a:fld id="{6417AFFF-842D-422D-914C-8029A09E8E74}" type="datetimeFigureOut">
              <a:rPr lang="en-US" smtClean="0"/>
              <a:t>8/3/2022</a:t>
            </a:fld>
            <a:endParaRPr lang="en-US"/>
          </a:p>
        </p:txBody>
      </p:sp>
      <p:sp>
        <p:nvSpPr>
          <p:cNvPr id="5" name="Footer Placeholder 4">
            <a:extLst>
              <a:ext uri="{FF2B5EF4-FFF2-40B4-BE49-F238E27FC236}">
                <a16:creationId xmlns:a16="http://schemas.microsoft.com/office/drawing/2014/main" id="{1E9B6511-656A-0898-1F88-0531A78751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B8EB4D-4B9D-3383-2D6F-03406B5B4D9C}"/>
              </a:ext>
            </a:extLst>
          </p:cNvPr>
          <p:cNvSpPr>
            <a:spLocks noGrp="1"/>
          </p:cNvSpPr>
          <p:nvPr>
            <p:ph type="sldNum" sz="quarter" idx="12"/>
          </p:nvPr>
        </p:nvSpPr>
        <p:spPr/>
        <p:txBody>
          <a:bodyPr/>
          <a:lstStyle/>
          <a:p>
            <a:fld id="{C432EA46-6530-4B32-8DD6-6F0530C0C6D3}" type="slidenum">
              <a:rPr lang="en-US" smtClean="0"/>
              <a:t>‹#›</a:t>
            </a:fld>
            <a:endParaRPr lang="en-US"/>
          </a:p>
        </p:txBody>
      </p:sp>
    </p:spTree>
    <p:extLst>
      <p:ext uri="{BB962C8B-B14F-4D97-AF65-F5344CB8AC3E}">
        <p14:creationId xmlns:p14="http://schemas.microsoft.com/office/powerpoint/2010/main" val="2771712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084A-88FE-912E-5287-AA21CCB306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7359FC-4264-087E-6CEC-5C789C8D24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706790-56EB-59D7-0C29-B344B1751560}"/>
              </a:ext>
            </a:extLst>
          </p:cNvPr>
          <p:cNvSpPr>
            <a:spLocks noGrp="1"/>
          </p:cNvSpPr>
          <p:nvPr>
            <p:ph type="dt" sz="half" idx="10"/>
          </p:nvPr>
        </p:nvSpPr>
        <p:spPr/>
        <p:txBody>
          <a:bodyPr/>
          <a:lstStyle/>
          <a:p>
            <a:fld id="{6417AFFF-842D-422D-914C-8029A09E8E74}" type="datetimeFigureOut">
              <a:rPr lang="en-US" smtClean="0"/>
              <a:t>8/3/2022</a:t>
            </a:fld>
            <a:endParaRPr lang="en-US"/>
          </a:p>
        </p:txBody>
      </p:sp>
      <p:sp>
        <p:nvSpPr>
          <p:cNvPr id="5" name="Footer Placeholder 4">
            <a:extLst>
              <a:ext uri="{FF2B5EF4-FFF2-40B4-BE49-F238E27FC236}">
                <a16:creationId xmlns:a16="http://schemas.microsoft.com/office/drawing/2014/main" id="{A19F9999-1B7C-D988-27AF-72A8E1BBF9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8DFE1F-19DE-9DCE-2F87-D28792D24198}"/>
              </a:ext>
            </a:extLst>
          </p:cNvPr>
          <p:cNvSpPr>
            <a:spLocks noGrp="1"/>
          </p:cNvSpPr>
          <p:nvPr>
            <p:ph type="sldNum" sz="quarter" idx="12"/>
          </p:nvPr>
        </p:nvSpPr>
        <p:spPr/>
        <p:txBody>
          <a:bodyPr/>
          <a:lstStyle/>
          <a:p>
            <a:fld id="{C432EA46-6530-4B32-8DD6-6F0530C0C6D3}" type="slidenum">
              <a:rPr lang="en-US" smtClean="0"/>
              <a:t>‹#›</a:t>
            </a:fld>
            <a:endParaRPr lang="en-US"/>
          </a:p>
        </p:txBody>
      </p:sp>
    </p:spTree>
    <p:extLst>
      <p:ext uri="{BB962C8B-B14F-4D97-AF65-F5344CB8AC3E}">
        <p14:creationId xmlns:p14="http://schemas.microsoft.com/office/powerpoint/2010/main" val="3204072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7A7C-CEA0-93CE-49B2-4CBA18F06B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D7C054-AA96-FF8C-C8CC-4073E1B0DA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079E17-1581-83E4-864C-6FAF6387A057}"/>
              </a:ext>
            </a:extLst>
          </p:cNvPr>
          <p:cNvSpPr>
            <a:spLocks noGrp="1"/>
          </p:cNvSpPr>
          <p:nvPr>
            <p:ph type="dt" sz="half" idx="10"/>
          </p:nvPr>
        </p:nvSpPr>
        <p:spPr/>
        <p:txBody>
          <a:bodyPr/>
          <a:lstStyle/>
          <a:p>
            <a:fld id="{6417AFFF-842D-422D-914C-8029A09E8E74}" type="datetimeFigureOut">
              <a:rPr lang="en-US" smtClean="0"/>
              <a:t>8/3/2022</a:t>
            </a:fld>
            <a:endParaRPr lang="en-US"/>
          </a:p>
        </p:txBody>
      </p:sp>
      <p:sp>
        <p:nvSpPr>
          <p:cNvPr id="5" name="Footer Placeholder 4">
            <a:extLst>
              <a:ext uri="{FF2B5EF4-FFF2-40B4-BE49-F238E27FC236}">
                <a16:creationId xmlns:a16="http://schemas.microsoft.com/office/drawing/2014/main" id="{4A53ABC2-EFCC-307B-1A0F-D7D374155F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9E410F-8A6D-EDEB-FBBA-ACB398DD0E22}"/>
              </a:ext>
            </a:extLst>
          </p:cNvPr>
          <p:cNvSpPr>
            <a:spLocks noGrp="1"/>
          </p:cNvSpPr>
          <p:nvPr>
            <p:ph type="sldNum" sz="quarter" idx="12"/>
          </p:nvPr>
        </p:nvSpPr>
        <p:spPr/>
        <p:txBody>
          <a:bodyPr/>
          <a:lstStyle/>
          <a:p>
            <a:fld id="{C432EA46-6530-4B32-8DD6-6F0530C0C6D3}" type="slidenum">
              <a:rPr lang="en-US" smtClean="0"/>
              <a:t>‹#›</a:t>
            </a:fld>
            <a:endParaRPr lang="en-US"/>
          </a:p>
        </p:txBody>
      </p:sp>
    </p:spTree>
    <p:extLst>
      <p:ext uri="{BB962C8B-B14F-4D97-AF65-F5344CB8AC3E}">
        <p14:creationId xmlns:p14="http://schemas.microsoft.com/office/powerpoint/2010/main" val="515964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32D02-5E47-4399-32B7-DAB48AB1EF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7CAF1D-0720-4132-BF68-4CD6C175CE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DC9F1F-459B-2574-38AD-1ABCC79B37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BD9D9E-0AD3-FD99-9E98-C0E949AE6BF6}"/>
              </a:ext>
            </a:extLst>
          </p:cNvPr>
          <p:cNvSpPr>
            <a:spLocks noGrp="1"/>
          </p:cNvSpPr>
          <p:nvPr>
            <p:ph type="dt" sz="half" idx="10"/>
          </p:nvPr>
        </p:nvSpPr>
        <p:spPr/>
        <p:txBody>
          <a:bodyPr/>
          <a:lstStyle/>
          <a:p>
            <a:fld id="{6417AFFF-842D-422D-914C-8029A09E8E74}" type="datetimeFigureOut">
              <a:rPr lang="en-US" smtClean="0"/>
              <a:t>8/3/2022</a:t>
            </a:fld>
            <a:endParaRPr lang="en-US"/>
          </a:p>
        </p:txBody>
      </p:sp>
      <p:sp>
        <p:nvSpPr>
          <p:cNvPr id="6" name="Footer Placeholder 5">
            <a:extLst>
              <a:ext uri="{FF2B5EF4-FFF2-40B4-BE49-F238E27FC236}">
                <a16:creationId xmlns:a16="http://schemas.microsoft.com/office/drawing/2014/main" id="{D1EF8066-8138-9F92-B5F2-6669671C0B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A15ADB-0BDD-71DE-2064-941AD5FE180F}"/>
              </a:ext>
            </a:extLst>
          </p:cNvPr>
          <p:cNvSpPr>
            <a:spLocks noGrp="1"/>
          </p:cNvSpPr>
          <p:nvPr>
            <p:ph type="sldNum" sz="quarter" idx="12"/>
          </p:nvPr>
        </p:nvSpPr>
        <p:spPr/>
        <p:txBody>
          <a:bodyPr/>
          <a:lstStyle/>
          <a:p>
            <a:fld id="{C432EA46-6530-4B32-8DD6-6F0530C0C6D3}" type="slidenum">
              <a:rPr lang="en-US" smtClean="0"/>
              <a:t>‹#›</a:t>
            </a:fld>
            <a:endParaRPr lang="en-US"/>
          </a:p>
        </p:txBody>
      </p:sp>
    </p:spTree>
    <p:extLst>
      <p:ext uri="{BB962C8B-B14F-4D97-AF65-F5344CB8AC3E}">
        <p14:creationId xmlns:p14="http://schemas.microsoft.com/office/powerpoint/2010/main" val="3343322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500C3-7C32-1385-1E28-483010A3B5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7E4B5F-6355-A7FB-6E3B-B94A8A52E2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5A60C4-234A-8393-CA3D-F96F2829D7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861ACE-3B1C-2495-F56E-A59198CCBE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E74D8E-1965-3E26-CF23-64DC0D31F2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2F1488-9D2F-45E6-8E0E-C5FE18525208}"/>
              </a:ext>
            </a:extLst>
          </p:cNvPr>
          <p:cNvSpPr>
            <a:spLocks noGrp="1"/>
          </p:cNvSpPr>
          <p:nvPr>
            <p:ph type="dt" sz="half" idx="10"/>
          </p:nvPr>
        </p:nvSpPr>
        <p:spPr/>
        <p:txBody>
          <a:bodyPr/>
          <a:lstStyle/>
          <a:p>
            <a:fld id="{6417AFFF-842D-422D-914C-8029A09E8E74}" type="datetimeFigureOut">
              <a:rPr lang="en-US" smtClean="0"/>
              <a:t>8/3/2022</a:t>
            </a:fld>
            <a:endParaRPr lang="en-US"/>
          </a:p>
        </p:txBody>
      </p:sp>
      <p:sp>
        <p:nvSpPr>
          <p:cNvPr id="8" name="Footer Placeholder 7">
            <a:extLst>
              <a:ext uri="{FF2B5EF4-FFF2-40B4-BE49-F238E27FC236}">
                <a16:creationId xmlns:a16="http://schemas.microsoft.com/office/drawing/2014/main" id="{75389152-2568-0121-5D61-19403A03FD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93B283-75A3-A3D2-0E5B-B8075B31E5C1}"/>
              </a:ext>
            </a:extLst>
          </p:cNvPr>
          <p:cNvSpPr>
            <a:spLocks noGrp="1"/>
          </p:cNvSpPr>
          <p:nvPr>
            <p:ph type="sldNum" sz="quarter" idx="12"/>
          </p:nvPr>
        </p:nvSpPr>
        <p:spPr/>
        <p:txBody>
          <a:bodyPr/>
          <a:lstStyle/>
          <a:p>
            <a:fld id="{C432EA46-6530-4B32-8DD6-6F0530C0C6D3}" type="slidenum">
              <a:rPr lang="en-US" smtClean="0"/>
              <a:t>‹#›</a:t>
            </a:fld>
            <a:endParaRPr lang="en-US"/>
          </a:p>
        </p:txBody>
      </p:sp>
    </p:spTree>
    <p:extLst>
      <p:ext uri="{BB962C8B-B14F-4D97-AF65-F5344CB8AC3E}">
        <p14:creationId xmlns:p14="http://schemas.microsoft.com/office/powerpoint/2010/main" val="423753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4A203-D3F6-A202-D7AD-E098B3BE8C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4D0A8E-7F91-7F12-90BF-E9FCF1348642}"/>
              </a:ext>
            </a:extLst>
          </p:cNvPr>
          <p:cNvSpPr>
            <a:spLocks noGrp="1"/>
          </p:cNvSpPr>
          <p:nvPr>
            <p:ph type="dt" sz="half" idx="10"/>
          </p:nvPr>
        </p:nvSpPr>
        <p:spPr/>
        <p:txBody>
          <a:bodyPr/>
          <a:lstStyle/>
          <a:p>
            <a:fld id="{6417AFFF-842D-422D-914C-8029A09E8E74}" type="datetimeFigureOut">
              <a:rPr lang="en-US" smtClean="0"/>
              <a:t>8/3/2022</a:t>
            </a:fld>
            <a:endParaRPr lang="en-US"/>
          </a:p>
        </p:txBody>
      </p:sp>
      <p:sp>
        <p:nvSpPr>
          <p:cNvPr id="4" name="Footer Placeholder 3">
            <a:extLst>
              <a:ext uri="{FF2B5EF4-FFF2-40B4-BE49-F238E27FC236}">
                <a16:creationId xmlns:a16="http://schemas.microsoft.com/office/drawing/2014/main" id="{F25BFEE1-83A6-9767-99C5-8115ED4047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0C5ADF-CAAE-30BD-810E-277B345B26D7}"/>
              </a:ext>
            </a:extLst>
          </p:cNvPr>
          <p:cNvSpPr>
            <a:spLocks noGrp="1"/>
          </p:cNvSpPr>
          <p:nvPr>
            <p:ph type="sldNum" sz="quarter" idx="12"/>
          </p:nvPr>
        </p:nvSpPr>
        <p:spPr/>
        <p:txBody>
          <a:bodyPr/>
          <a:lstStyle/>
          <a:p>
            <a:fld id="{C432EA46-6530-4B32-8DD6-6F0530C0C6D3}" type="slidenum">
              <a:rPr lang="en-US" smtClean="0"/>
              <a:t>‹#›</a:t>
            </a:fld>
            <a:endParaRPr lang="en-US"/>
          </a:p>
        </p:txBody>
      </p:sp>
    </p:spTree>
    <p:extLst>
      <p:ext uri="{BB962C8B-B14F-4D97-AF65-F5344CB8AC3E}">
        <p14:creationId xmlns:p14="http://schemas.microsoft.com/office/powerpoint/2010/main" val="2452257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5B5E45-C462-1C7F-B8E2-FCFDFCC78387}"/>
              </a:ext>
            </a:extLst>
          </p:cNvPr>
          <p:cNvSpPr>
            <a:spLocks noGrp="1"/>
          </p:cNvSpPr>
          <p:nvPr>
            <p:ph type="dt" sz="half" idx="10"/>
          </p:nvPr>
        </p:nvSpPr>
        <p:spPr/>
        <p:txBody>
          <a:bodyPr/>
          <a:lstStyle/>
          <a:p>
            <a:fld id="{6417AFFF-842D-422D-914C-8029A09E8E74}" type="datetimeFigureOut">
              <a:rPr lang="en-US" smtClean="0"/>
              <a:t>8/3/2022</a:t>
            </a:fld>
            <a:endParaRPr lang="en-US"/>
          </a:p>
        </p:txBody>
      </p:sp>
      <p:sp>
        <p:nvSpPr>
          <p:cNvPr id="3" name="Footer Placeholder 2">
            <a:extLst>
              <a:ext uri="{FF2B5EF4-FFF2-40B4-BE49-F238E27FC236}">
                <a16:creationId xmlns:a16="http://schemas.microsoft.com/office/drawing/2014/main" id="{F4E28A91-352C-4828-183E-7E10851E97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4ABC24-F662-0219-7FD0-E05DF17FB108}"/>
              </a:ext>
            </a:extLst>
          </p:cNvPr>
          <p:cNvSpPr>
            <a:spLocks noGrp="1"/>
          </p:cNvSpPr>
          <p:nvPr>
            <p:ph type="sldNum" sz="quarter" idx="12"/>
          </p:nvPr>
        </p:nvSpPr>
        <p:spPr/>
        <p:txBody>
          <a:bodyPr/>
          <a:lstStyle/>
          <a:p>
            <a:fld id="{C432EA46-6530-4B32-8DD6-6F0530C0C6D3}" type="slidenum">
              <a:rPr lang="en-US" smtClean="0"/>
              <a:t>‹#›</a:t>
            </a:fld>
            <a:endParaRPr lang="en-US"/>
          </a:p>
        </p:txBody>
      </p:sp>
    </p:spTree>
    <p:extLst>
      <p:ext uri="{BB962C8B-B14F-4D97-AF65-F5344CB8AC3E}">
        <p14:creationId xmlns:p14="http://schemas.microsoft.com/office/powerpoint/2010/main" val="368526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7E4B9-B17C-74D8-37EE-5B4641419C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058508-7DEC-06B0-F850-961A19A223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F71D1A-5219-EB62-62A1-7A8FAD282B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ED6880-B549-6647-D291-84C398DF28C2}"/>
              </a:ext>
            </a:extLst>
          </p:cNvPr>
          <p:cNvSpPr>
            <a:spLocks noGrp="1"/>
          </p:cNvSpPr>
          <p:nvPr>
            <p:ph type="dt" sz="half" idx="10"/>
          </p:nvPr>
        </p:nvSpPr>
        <p:spPr/>
        <p:txBody>
          <a:bodyPr/>
          <a:lstStyle/>
          <a:p>
            <a:fld id="{6417AFFF-842D-422D-914C-8029A09E8E74}" type="datetimeFigureOut">
              <a:rPr lang="en-US" smtClean="0"/>
              <a:t>8/3/2022</a:t>
            </a:fld>
            <a:endParaRPr lang="en-US"/>
          </a:p>
        </p:txBody>
      </p:sp>
      <p:sp>
        <p:nvSpPr>
          <p:cNvPr id="6" name="Footer Placeholder 5">
            <a:extLst>
              <a:ext uri="{FF2B5EF4-FFF2-40B4-BE49-F238E27FC236}">
                <a16:creationId xmlns:a16="http://schemas.microsoft.com/office/drawing/2014/main" id="{9620E871-9D02-B652-49C5-1DFCDCCC25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F2F158-8662-A273-DAD9-BA486F56982A}"/>
              </a:ext>
            </a:extLst>
          </p:cNvPr>
          <p:cNvSpPr>
            <a:spLocks noGrp="1"/>
          </p:cNvSpPr>
          <p:nvPr>
            <p:ph type="sldNum" sz="quarter" idx="12"/>
          </p:nvPr>
        </p:nvSpPr>
        <p:spPr/>
        <p:txBody>
          <a:bodyPr/>
          <a:lstStyle/>
          <a:p>
            <a:fld id="{C432EA46-6530-4B32-8DD6-6F0530C0C6D3}" type="slidenum">
              <a:rPr lang="en-US" smtClean="0"/>
              <a:t>‹#›</a:t>
            </a:fld>
            <a:endParaRPr lang="en-US"/>
          </a:p>
        </p:txBody>
      </p:sp>
    </p:spTree>
    <p:extLst>
      <p:ext uri="{BB962C8B-B14F-4D97-AF65-F5344CB8AC3E}">
        <p14:creationId xmlns:p14="http://schemas.microsoft.com/office/powerpoint/2010/main" val="3000515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F583C-0077-4B23-837E-7736207033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363C71-60DD-87AF-B9B9-3A142B14A7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63450A-00B7-0255-1DC1-677EF8EB1B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F524FE-2896-F387-94F8-5AA9D558D620}"/>
              </a:ext>
            </a:extLst>
          </p:cNvPr>
          <p:cNvSpPr>
            <a:spLocks noGrp="1"/>
          </p:cNvSpPr>
          <p:nvPr>
            <p:ph type="dt" sz="half" idx="10"/>
          </p:nvPr>
        </p:nvSpPr>
        <p:spPr/>
        <p:txBody>
          <a:bodyPr/>
          <a:lstStyle/>
          <a:p>
            <a:fld id="{6417AFFF-842D-422D-914C-8029A09E8E74}" type="datetimeFigureOut">
              <a:rPr lang="en-US" smtClean="0"/>
              <a:t>8/3/2022</a:t>
            </a:fld>
            <a:endParaRPr lang="en-US"/>
          </a:p>
        </p:txBody>
      </p:sp>
      <p:sp>
        <p:nvSpPr>
          <p:cNvPr id="6" name="Footer Placeholder 5">
            <a:extLst>
              <a:ext uri="{FF2B5EF4-FFF2-40B4-BE49-F238E27FC236}">
                <a16:creationId xmlns:a16="http://schemas.microsoft.com/office/drawing/2014/main" id="{5A383B37-E12E-0341-0E3A-23B2FEC46A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D96ACA-4D20-B495-FE71-95757666C064}"/>
              </a:ext>
            </a:extLst>
          </p:cNvPr>
          <p:cNvSpPr>
            <a:spLocks noGrp="1"/>
          </p:cNvSpPr>
          <p:nvPr>
            <p:ph type="sldNum" sz="quarter" idx="12"/>
          </p:nvPr>
        </p:nvSpPr>
        <p:spPr/>
        <p:txBody>
          <a:bodyPr/>
          <a:lstStyle/>
          <a:p>
            <a:fld id="{C432EA46-6530-4B32-8DD6-6F0530C0C6D3}" type="slidenum">
              <a:rPr lang="en-US" smtClean="0"/>
              <a:t>‹#›</a:t>
            </a:fld>
            <a:endParaRPr lang="en-US"/>
          </a:p>
        </p:txBody>
      </p:sp>
    </p:spTree>
    <p:extLst>
      <p:ext uri="{BB962C8B-B14F-4D97-AF65-F5344CB8AC3E}">
        <p14:creationId xmlns:p14="http://schemas.microsoft.com/office/powerpoint/2010/main" val="660665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A2D219-70E6-02BA-1658-A8234825B4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3E4A65-243F-E46B-5AF5-1D77BD73EF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579E25-7C5B-AE5B-B39E-0746376B3A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7AFFF-842D-422D-914C-8029A09E8E74}" type="datetimeFigureOut">
              <a:rPr lang="en-US" smtClean="0"/>
              <a:t>8/3/2022</a:t>
            </a:fld>
            <a:endParaRPr lang="en-US"/>
          </a:p>
        </p:txBody>
      </p:sp>
      <p:sp>
        <p:nvSpPr>
          <p:cNvPr id="5" name="Footer Placeholder 4">
            <a:extLst>
              <a:ext uri="{FF2B5EF4-FFF2-40B4-BE49-F238E27FC236}">
                <a16:creationId xmlns:a16="http://schemas.microsoft.com/office/drawing/2014/main" id="{A36BA34F-8F6E-EA58-90F8-3A5B04BDBF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AFC703-13CD-6D13-6862-926BD5D347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32EA46-6530-4B32-8DD6-6F0530C0C6D3}" type="slidenum">
              <a:rPr lang="en-US" smtClean="0"/>
              <a:t>‹#›</a:t>
            </a:fld>
            <a:endParaRPr lang="en-US"/>
          </a:p>
        </p:txBody>
      </p:sp>
    </p:spTree>
    <p:extLst>
      <p:ext uri="{BB962C8B-B14F-4D97-AF65-F5344CB8AC3E}">
        <p14:creationId xmlns:p14="http://schemas.microsoft.com/office/powerpoint/2010/main" val="4162441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peg"/><Relationship Id="rId18" Type="http://schemas.openxmlformats.org/officeDocument/2006/relationships/image" Target="../media/image35.jpeg"/><Relationship Id="rId3" Type="http://schemas.openxmlformats.org/officeDocument/2006/relationships/image" Target="../media/image2.jpeg"/><Relationship Id="rId7" Type="http://schemas.openxmlformats.org/officeDocument/2006/relationships/image" Target="../media/image24.png"/><Relationship Id="rId12" Type="http://schemas.openxmlformats.org/officeDocument/2006/relationships/image" Target="../media/image29.jpeg"/><Relationship Id="rId17" Type="http://schemas.openxmlformats.org/officeDocument/2006/relationships/image" Target="../media/image34.png"/><Relationship Id="rId2" Type="http://schemas.openxmlformats.org/officeDocument/2006/relationships/notesSlide" Target="../notesSlides/notesSlide13.xml"/><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jpeg"/><Relationship Id="rId5" Type="http://schemas.openxmlformats.org/officeDocument/2006/relationships/image" Target="../media/image3.jpeg"/><Relationship Id="rId15" Type="http://schemas.openxmlformats.org/officeDocument/2006/relationships/image" Target="../media/image32.jpeg"/><Relationship Id="rId10" Type="http://schemas.openxmlformats.org/officeDocument/2006/relationships/image" Target="../media/image27.jpeg"/><Relationship Id="rId4" Type="http://schemas.openxmlformats.org/officeDocument/2006/relationships/image" Target="../media/image22.jpeg"/><Relationship Id="rId9" Type="http://schemas.openxmlformats.org/officeDocument/2006/relationships/image" Target="../media/image26.jpeg"/><Relationship Id="rId14" Type="http://schemas.openxmlformats.org/officeDocument/2006/relationships/image" Target="../media/image3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0D1D739-EDC4-4BE6-A073-9B157E1F9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CDD35A4-E546-4AF3-A8B9-AC24C5C9F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3852070 w 12192000"/>
              <a:gd name="connsiteY1" fmla="*/ 0 h 6858000"/>
              <a:gd name="connsiteX2" fmla="*/ 3878367 w 12192000"/>
              <a:gd name="connsiteY2" fmla="*/ 23504 h 6858000"/>
              <a:gd name="connsiteX3" fmla="*/ 3885324 w 12192000"/>
              <a:gd name="connsiteY3" fmla="*/ 84795 h 6858000"/>
              <a:gd name="connsiteX4" fmla="*/ 3820400 w 12192000"/>
              <a:gd name="connsiteY4" fmla="*/ 131127 h 6858000"/>
              <a:gd name="connsiteX5" fmla="*/ 3631811 w 12192000"/>
              <a:gd name="connsiteY5" fmla="*/ 219929 h 6858000"/>
              <a:gd name="connsiteX6" fmla="*/ 4327428 w 12192000"/>
              <a:gd name="connsiteY6" fmla="*/ 351201 h 6858000"/>
              <a:gd name="connsiteX7" fmla="*/ 4080099 w 12192000"/>
              <a:gd name="connsiteY7" fmla="*/ 432279 h 6858000"/>
              <a:gd name="connsiteX8" fmla="*/ 3823492 w 12192000"/>
              <a:gd name="connsiteY8" fmla="*/ 490194 h 6858000"/>
              <a:gd name="connsiteX9" fmla="*/ 3545246 w 12192000"/>
              <a:gd name="connsiteY9" fmla="*/ 532664 h 6858000"/>
              <a:gd name="connsiteX10" fmla="*/ 3291732 w 12192000"/>
              <a:gd name="connsiteY10" fmla="*/ 617605 h 6858000"/>
              <a:gd name="connsiteX11" fmla="*/ 3953340 w 12192000"/>
              <a:gd name="connsiteY11" fmla="*/ 652353 h 6858000"/>
              <a:gd name="connsiteX12" fmla="*/ 3610170 w 12192000"/>
              <a:gd name="connsiteY12" fmla="*/ 729572 h 6858000"/>
              <a:gd name="connsiteX13" fmla="*/ 3328832 w 12192000"/>
              <a:gd name="connsiteY13" fmla="*/ 829957 h 6858000"/>
              <a:gd name="connsiteX14" fmla="*/ 3130966 w 12192000"/>
              <a:gd name="connsiteY14" fmla="*/ 876288 h 6858000"/>
              <a:gd name="connsiteX15" fmla="*/ 2920736 w 12192000"/>
              <a:gd name="connsiteY15" fmla="*/ 887872 h 6858000"/>
              <a:gd name="connsiteX16" fmla="*/ 2871269 w 12192000"/>
              <a:gd name="connsiteY16" fmla="*/ 961228 h 6858000"/>
              <a:gd name="connsiteX17" fmla="*/ 2936195 w 12192000"/>
              <a:gd name="connsiteY17" fmla="*/ 1038448 h 6858000"/>
              <a:gd name="connsiteX18" fmla="*/ 3035126 w 12192000"/>
              <a:gd name="connsiteY18" fmla="*/ 1046168 h 6858000"/>
              <a:gd name="connsiteX19" fmla="*/ 3625627 w 12192000"/>
              <a:gd name="connsiteY19" fmla="*/ 1065474 h 6858000"/>
              <a:gd name="connsiteX20" fmla="*/ 1733551 w 12192000"/>
              <a:gd name="connsiteY20" fmla="*/ 1235355 h 6858000"/>
              <a:gd name="connsiteX21" fmla="*/ 1990156 w 12192000"/>
              <a:gd name="connsiteY21" fmla="*/ 1339602 h 6858000"/>
              <a:gd name="connsiteX22" fmla="*/ 2076722 w 12192000"/>
              <a:gd name="connsiteY22" fmla="*/ 1625311 h 6858000"/>
              <a:gd name="connsiteX23" fmla="*/ 2392067 w 12192000"/>
              <a:gd name="connsiteY23" fmla="*/ 1787470 h 6858000"/>
              <a:gd name="connsiteX24" fmla="*/ 2596115 w 12192000"/>
              <a:gd name="connsiteY24" fmla="*/ 1845385 h 6858000"/>
              <a:gd name="connsiteX25" fmla="*/ 3062950 w 12192000"/>
              <a:gd name="connsiteY25" fmla="*/ 1930326 h 6858000"/>
              <a:gd name="connsiteX26" fmla="*/ 3130966 w 12192000"/>
              <a:gd name="connsiteY26" fmla="*/ 2069319 h 6858000"/>
              <a:gd name="connsiteX27" fmla="*/ 3189708 w 12192000"/>
              <a:gd name="connsiteY27" fmla="*/ 2223754 h 6858000"/>
              <a:gd name="connsiteX28" fmla="*/ 3313373 w 12192000"/>
              <a:gd name="connsiteY28" fmla="*/ 2324141 h 6858000"/>
              <a:gd name="connsiteX29" fmla="*/ 2351877 w 12192000"/>
              <a:gd name="connsiteY29" fmla="*/ 2308697 h 6858000"/>
              <a:gd name="connsiteX30" fmla="*/ 3437038 w 12192000"/>
              <a:gd name="connsiteY30" fmla="*/ 2633017 h 6858000"/>
              <a:gd name="connsiteX31" fmla="*/ 3341198 w 12192000"/>
              <a:gd name="connsiteY31" fmla="*/ 2760427 h 6858000"/>
              <a:gd name="connsiteX32" fmla="*/ 3934791 w 12192000"/>
              <a:gd name="connsiteY32" fmla="*/ 2934169 h 6858000"/>
              <a:gd name="connsiteX33" fmla="*/ 3616352 w 12192000"/>
              <a:gd name="connsiteY33" fmla="*/ 2953473 h 6858000"/>
              <a:gd name="connsiteX34" fmla="*/ 5468240 w 12192000"/>
              <a:gd name="connsiteY34" fmla="*/ 3679329 h 6858000"/>
              <a:gd name="connsiteX35" fmla="*/ 8111582 w 12192000"/>
              <a:gd name="connsiteY35" fmla="*/ 4204418 h 6858000"/>
              <a:gd name="connsiteX36" fmla="*/ 9144186 w 12192000"/>
              <a:gd name="connsiteY36" fmla="*/ 4304802 h 6858000"/>
              <a:gd name="connsiteX37" fmla="*/ 10319004 w 12192000"/>
              <a:gd name="connsiteY37" fmla="*/ 4273915 h 6858000"/>
              <a:gd name="connsiteX38" fmla="*/ 12053408 w 12192000"/>
              <a:gd name="connsiteY38" fmla="*/ 3907125 h 6858000"/>
              <a:gd name="connsiteX39" fmla="*/ 12192000 w 12192000"/>
              <a:gd name="connsiteY39" fmla="*/ 3841157 h 6858000"/>
              <a:gd name="connsiteX40" fmla="*/ 12192000 w 12192000"/>
              <a:gd name="connsiteY40" fmla="*/ 6858000 h 6858000"/>
              <a:gd name="connsiteX41" fmla="*/ 0 w 12192000"/>
              <a:gd name="connsiteY4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192000" h="6858000">
                <a:moveTo>
                  <a:pt x="0" y="0"/>
                </a:moveTo>
                <a:lnTo>
                  <a:pt x="3852070" y="0"/>
                </a:lnTo>
                <a:lnTo>
                  <a:pt x="3878367" y="23504"/>
                </a:lnTo>
                <a:cubicBezTo>
                  <a:pt x="3887642" y="39430"/>
                  <a:pt x="3891507" y="59700"/>
                  <a:pt x="3885324" y="84795"/>
                </a:cubicBezTo>
                <a:cubicBezTo>
                  <a:pt x="3876049" y="123406"/>
                  <a:pt x="3845133" y="123406"/>
                  <a:pt x="3820400" y="131127"/>
                </a:cubicBezTo>
                <a:cubicBezTo>
                  <a:pt x="3764751" y="154292"/>
                  <a:pt x="3696735" y="138849"/>
                  <a:pt x="3631811" y="219929"/>
                </a:cubicBezTo>
                <a:cubicBezTo>
                  <a:pt x="3879141" y="262399"/>
                  <a:pt x="4117198" y="181318"/>
                  <a:pt x="4327428" y="351201"/>
                </a:cubicBezTo>
                <a:cubicBezTo>
                  <a:pt x="4250138" y="436142"/>
                  <a:pt x="4163572" y="416836"/>
                  <a:pt x="4080099" y="432279"/>
                </a:cubicBezTo>
                <a:cubicBezTo>
                  <a:pt x="3993533" y="447725"/>
                  <a:pt x="3910058" y="474751"/>
                  <a:pt x="3823492" y="490194"/>
                </a:cubicBezTo>
                <a:cubicBezTo>
                  <a:pt x="3730743" y="509498"/>
                  <a:pt x="3637993" y="513360"/>
                  <a:pt x="3545246" y="532664"/>
                </a:cubicBezTo>
                <a:cubicBezTo>
                  <a:pt x="3467954" y="548109"/>
                  <a:pt x="3384480" y="521081"/>
                  <a:pt x="3291732" y="617605"/>
                </a:cubicBezTo>
                <a:cubicBezTo>
                  <a:pt x="3520513" y="687103"/>
                  <a:pt x="3727651" y="582857"/>
                  <a:pt x="3953340" y="652353"/>
                </a:cubicBezTo>
                <a:cubicBezTo>
                  <a:pt x="3820400" y="714129"/>
                  <a:pt x="3712194" y="694824"/>
                  <a:pt x="3610170" y="729572"/>
                </a:cubicBezTo>
                <a:cubicBezTo>
                  <a:pt x="3517420" y="764322"/>
                  <a:pt x="3406122" y="725712"/>
                  <a:pt x="3328832" y="829957"/>
                </a:cubicBezTo>
                <a:cubicBezTo>
                  <a:pt x="3270090" y="911035"/>
                  <a:pt x="3208258" y="922618"/>
                  <a:pt x="3130966" y="876288"/>
                </a:cubicBezTo>
                <a:cubicBezTo>
                  <a:pt x="3062950" y="833818"/>
                  <a:pt x="2988752" y="845400"/>
                  <a:pt x="2920736" y="887872"/>
                </a:cubicBezTo>
                <a:cubicBezTo>
                  <a:pt x="2896004" y="903315"/>
                  <a:pt x="2871269" y="922618"/>
                  <a:pt x="2871269" y="961228"/>
                </a:cubicBezTo>
                <a:cubicBezTo>
                  <a:pt x="2871269" y="1015283"/>
                  <a:pt x="2902186" y="1030726"/>
                  <a:pt x="2936195" y="1038448"/>
                </a:cubicBezTo>
                <a:cubicBezTo>
                  <a:pt x="2967111" y="1046168"/>
                  <a:pt x="3004210" y="1053891"/>
                  <a:pt x="3035126" y="1046168"/>
                </a:cubicBezTo>
                <a:cubicBezTo>
                  <a:pt x="3232990" y="1003700"/>
                  <a:pt x="3427764" y="1073194"/>
                  <a:pt x="3625627" y="1065474"/>
                </a:cubicBezTo>
                <a:cubicBezTo>
                  <a:pt x="3004210" y="1231494"/>
                  <a:pt x="2376610" y="1177441"/>
                  <a:pt x="1733551" y="1235355"/>
                </a:cubicBezTo>
                <a:cubicBezTo>
                  <a:pt x="1817025" y="1351183"/>
                  <a:pt x="1925232" y="1254661"/>
                  <a:pt x="1990156" y="1339602"/>
                </a:cubicBezTo>
                <a:cubicBezTo>
                  <a:pt x="1928323" y="1517205"/>
                  <a:pt x="1953057" y="1613728"/>
                  <a:pt x="2076722" y="1625311"/>
                </a:cubicBezTo>
                <a:cubicBezTo>
                  <a:pt x="2197295" y="1636894"/>
                  <a:pt x="2327143" y="1575118"/>
                  <a:pt x="2392067" y="1787470"/>
                </a:cubicBezTo>
                <a:cubicBezTo>
                  <a:pt x="2410617" y="1853106"/>
                  <a:pt x="2525008" y="1833802"/>
                  <a:pt x="2596115" y="1845385"/>
                </a:cubicBezTo>
                <a:cubicBezTo>
                  <a:pt x="2750696" y="1872411"/>
                  <a:pt x="2914554" y="1845385"/>
                  <a:pt x="3062950" y="1930326"/>
                </a:cubicBezTo>
                <a:cubicBezTo>
                  <a:pt x="3121692" y="1961213"/>
                  <a:pt x="3161883" y="1984378"/>
                  <a:pt x="3130966" y="2069319"/>
                </a:cubicBezTo>
                <a:cubicBezTo>
                  <a:pt x="3100050" y="2158121"/>
                  <a:pt x="3140242" y="2189008"/>
                  <a:pt x="3189708" y="2223754"/>
                </a:cubicBezTo>
                <a:cubicBezTo>
                  <a:pt x="3226808" y="2250784"/>
                  <a:pt x="3282457" y="2243060"/>
                  <a:pt x="3313373" y="2324141"/>
                </a:cubicBezTo>
                <a:cubicBezTo>
                  <a:pt x="2988752" y="2312558"/>
                  <a:pt x="2673405" y="2246923"/>
                  <a:pt x="2351877" y="2308697"/>
                </a:cubicBezTo>
                <a:cubicBezTo>
                  <a:pt x="2704323" y="2463134"/>
                  <a:pt x="3090776" y="2455412"/>
                  <a:pt x="3437038" y="2633017"/>
                </a:cubicBezTo>
                <a:cubicBezTo>
                  <a:pt x="3424671" y="2694791"/>
                  <a:pt x="3344289" y="2667764"/>
                  <a:pt x="3341198" y="2760427"/>
                </a:cubicBezTo>
                <a:cubicBezTo>
                  <a:pt x="3523603" y="2856951"/>
                  <a:pt x="3743110" y="2791314"/>
                  <a:pt x="3934791" y="2934169"/>
                </a:cubicBezTo>
                <a:cubicBezTo>
                  <a:pt x="3823492" y="2999805"/>
                  <a:pt x="3721469" y="2891699"/>
                  <a:pt x="3616352" y="2953473"/>
                </a:cubicBezTo>
                <a:cubicBezTo>
                  <a:pt x="3650361" y="3046136"/>
                  <a:pt x="5189993" y="3617555"/>
                  <a:pt x="5468240" y="3679329"/>
                </a:cubicBezTo>
                <a:cubicBezTo>
                  <a:pt x="6034007" y="3806740"/>
                  <a:pt x="7663296" y="4131059"/>
                  <a:pt x="8111582" y="4204418"/>
                </a:cubicBezTo>
                <a:cubicBezTo>
                  <a:pt x="8457844" y="4258470"/>
                  <a:pt x="8801016" y="4300942"/>
                  <a:pt x="9144186" y="4304802"/>
                </a:cubicBezTo>
                <a:cubicBezTo>
                  <a:pt x="9536822" y="4308663"/>
                  <a:pt x="9926368" y="4289359"/>
                  <a:pt x="10319004" y="4273915"/>
                </a:cubicBezTo>
                <a:cubicBezTo>
                  <a:pt x="10906415" y="4250750"/>
                  <a:pt x="11484549" y="4158087"/>
                  <a:pt x="12053408" y="3907125"/>
                </a:cubicBezTo>
                <a:lnTo>
                  <a:pt x="12192000" y="3841157"/>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C10F0AC-5A4E-3E5A-5608-59673D912A39}"/>
              </a:ext>
            </a:extLst>
          </p:cNvPr>
          <p:cNvSpPr>
            <a:spLocks noGrp="1"/>
          </p:cNvSpPr>
          <p:nvPr>
            <p:ph type="ctrTitle"/>
          </p:nvPr>
        </p:nvSpPr>
        <p:spPr>
          <a:xfrm>
            <a:off x="1169940" y="2282917"/>
            <a:ext cx="11134726" cy="1754376"/>
          </a:xfrm>
        </p:spPr>
        <p:txBody>
          <a:bodyPr>
            <a:normAutofit/>
          </a:bodyPr>
          <a:lstStyle/>
          <a:p>
            <a:pPr algn="l"/>
            <a:r>
              <a:rPr lang="en-US" sz="3700" b="1" i="0" u="sng" dirty="0">
                <a:effectLst/>
                <a:latin typeface="Times New Roman" panose="02020603050405020304" pitchFamily="18" charset="0"/>
                <a:cs typeface="Times New Roman" panose="02020603050405020304" pitchFamily="18" charset="0"/>
              </a:rPr>
              <a:t>Equipping spatial transcriptomics with CRISPR</a:t>
            </a:r>
            <a:endParaRPr lang="en-US" sz="37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89A589A-29A2-30B1-9299-99889C26B2D4}"/>
              </a:ext>
            </a:extLst>
          </p:cNvPr>
          <p:cNvSpPr>
            <a:spLocks noGrp="1"/>
          </p:cNvSpPr>
          <p:nvPr>
            <p:ph type="subTitle" idx="1"/>
          </p:nvPr>
        </p:nvSpPr>
        <p:spPr>
          <a:xfrm>
            <a:off x="1308163" y="4440953"/>
            <a:ext cx="7315200" cy="1836022"/>
          </a:xfrm>
        </p:spPr>
        <p:txBody>
          <a:bodyPr>
            <a:normAutofit/>
          </a:bodyPr>
          <a:lstStyle/>
          <a:p>
            <a:pPr algn="l"/>
            <a:r>
              <a:rPr lang="en-US" sz="1600" dirty="0">
                <a:latin typeface="Times New Roman" panose="02020603050405020304" pitchFamily="18" charset="0"/>
                <a:cs typeface="Times New Roman" panose="02020603050405020304" pitchFamily="18" charset="0"/>
              </a:rPr>
              <a:t>Ruwaida Raneem Rajna</a:t>
            </a:r>
          </a:p>
          <a:p>
            <a:pPr algn="l"/>
            <a:r>
              <a:rPr lang="en-US" sz="1600" dirty="0">
                <a:latin typeface="Times New Roman" panose="02020603050405020304" pitchFamily="18" charset="0"/>
                <a:cs typeface="Times New Roman" panose="02020603050405020304" pitchFamily="18" charset="0"/>
              </a:rPr>
              <a:t>Evan Yang</a:t>
            </a:r>
          </a:p>
          <a:p>
            <a:pPr algn="l"/>
            <a:r>
              <a:rPr lang="en-US" sz="1600" dirty="0">
                <a:latin typeface="Times New Roman" panose="02020603050405020304" pitchFamily="18" charset="0"/>
                <a:cs typeface="Times New Roman" panose="02020603050405020304" pitchFamily="18" charset="0"/>
              </a:rPr>
              <a:t>Moffitt Lab</a:t>
            </a:r>
          </a:p>
          <a:p>
            <a:pPr algn="l"/>
            <a:r>
              <a:rPr lang="en-US" sz="1600" dirty="0">
                <a:latin typeface="Times New Roman" panose="02020603050405020304" pitchFamily="18" charset="0"/>
                <a:cs typeface="Times New Roman" panose="02020603050405020304" pitchFamily="18" charset="0"/>
              </a:rPr>
              <a:t>Boston Children’s Hospital</a:t>
            </a:r>
          </a:p>
          <a:p>
            <a:pPr algn="l"/>
            <a:r>
              <a:rPr lang="en-US" sz="1600" dirty="0">
                <a:latin typeface="Times New Roman" panose="02020603050405020304" pitchFamily="18" charset="0"/>
                <a:cs typeface="Times New Roman" panose="02020603050405020304" pitchFamily="18" charset="0"/>
              </a:rPr>
              <a:t>Harvard Medical School</a:t>
            </a:r>
          </a:p>
        </p:txBody>
      </p:sp>
      <p:pic>
        <p:nvPicPr>
          <p:cNvPr id="4" name="Picture 2" descr="Example images of 8 of 155 different RNAs simultaneously measured within a single slice of the mouse brain.">
            <a:extLst>
              <a:ext uri="{FF2B5EF4-FFF2-40B4-BE49-F238E27FC236}">
                <a16:creationId xmlns:a16="http://schemas.microsoft.com/office/drawing/2014/main" id="{BFDA9401-C1D3-14BB-985D-0E1CCE2EE3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79" r="1" b="1"/>
          <a:stretch/>
        </p:blipFill>
        <p:spPr bwMode="auto">
          <a:xfrm>
            <a:off x="1465835" y="654073"/>
            <a:ext cx="9257282" cy="272914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arvard-medical-school-logo | BREAST-PREDICT">
            <a:extLst>
              <a:ext uri="{FF2B5EF4-FFF2-40B4-BE49-F238E27FC236}">
                <a16:creationId xmlns:a16="http://schemas.microsoft.com/office/drawing/2014/main" id="{D3A1C354-A496-6855-85A0-E19BFE390C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6440"/>
            <a:ext cx="2491277" cy="6276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ildrens-logo | Celiac Kids Connection">
            <a:extLst>
              <a:ext uri="{FF2B5EF4-FFF2-40B4-BE49-F238E27FC236}">
                <a16:creationId xmlns:a16="http://schemas.microsoft.com/office/drawing/2014/main" id="{CFAEA5F9-3022-2295-FC90-E4755B002A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23117" y="616"/>
            <a:ext cx="1465835" cy="1375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026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F105-1AAE-8659-5DCE-B91C594063E1}"/>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Insert 30 unique reporters</a:t>
            </a:r>
          </a:p>
        </p:txBody>
      </p:sp>
      <p:pic>
        <p:nvPicPr>
          <p:cNvPr id="4" name="Picture 3">
            <a:extLst>
              <a:ext uri="{FF2B5EF4-FFF2-40B4-BE49-F238E27FC236}">
                <a16:creationId xmlns:a16="http://schemas.microsoft.com/office/drawing/2014/main" id="{DFBAE56E-B8ED-94F3-F3B1-C93FCC685E77}"/>
              </a:ext>
            </a:extLst>
          </p:cNvPr>
          <p:cNvPicPr>
            <a:picLocks noChangeAspect="1"/>
          </p:cNvPicPr>
          <p:nvPr/>
        </p:nvPicPr>
        <p:blipFill>
          <a:blip r:embed="rId3"/>
          <a:stretch>
            <a:fillRect/>
          </a:stretch>
        </p:blipFill>
        <p:spPr>
          <a:xfrm>
            <a:off x="309413" y="2337416"/>
            <a:ext cx="11573174" cy="3508925"/>
          </a:xfrm>
          <a:prstGeom prst="rect">
            <a:avLst/>
          </a:prstGeom>
        </p:spPr>
      </p:pic>
      <p:sp>
        <p:nvSpPr>
          <p:cNvPr id="5" name="Rectangle 4">
            <a:extLst>
              <a:ext uri="{FF2B5EF4-FFF2-40B4-BE49-F238E27FC236}">
                <a16:creationId xmlns:a16="http://schemas.microsoft.com/office/drawing/2014/main" id="{DF59BCBB-F8D0-1160-ECA0-F75618E13641}"/>
              </a:ext>
            </a:extLst>
          </p:cNvPr>
          <p:cNvSpPr/>
          <p:nvPr/>
        </p:nvSpPr>
        <p:spPr>
          <a:xfrm>
            <a:off x="276689" y="3997303"/>
            <a:ext cx="214489" cy="288210"/>
          </a:xfrm>
          <a:prstGeom prst="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4354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E52F8-AFB3-D687-21A3-5EA8B997091D}"/>
              </a:ext>
            </a:extLst>
          </p:cNvPr>
          <p:cNvSpPr>
            <a:spLocks noGrp="1"/>
          </p:cNvSpPr>
          <p:nvPr>
            <p:ph type="title"/>
          </p:nvPr>
        </p:nvSpPr>
        <p:spPr/>
        <p:txBody>
          <a:bodyPr>
            <a:normAutofit/>
          </a:bodyPr>
          <a:lstStyle/>
          <a:p>
            <a:r>
              <a:rPr lang="en-US" sz="3600" u="sng" dirty="0">
                <a:latin typeface="Times New Roman" panose="02020603050405020304" pitchFamily="18" charset="0"/>
                <a:cs typeface="Times New Roman" panose="02020603050405020304" pitchFamily="18" charset="0"/>
              </a:rPr>
              <a:t>Result</a:t>
            </a:r>
            <a:r>
              <a:rPr lang="en-US" sz="3600" dirty="0">
                <a:latin typeface="Times New Roman" panose="02020603050405020304" pitchFamily="18" charset="0"/>
                <a:cs typeface="Times New Roman" panose="02020603050405020304" pitchFamily="18" charset="0"/>
              </a:rPr>
              <a:t>: PCR amplification of reporter (URS) fragments for assembly</a:t>
            </a:r>
          </a:p>
        </p:txBody>
      </p:sp>
      <p:pic>
        <p:nvPicPr>
          <p:cNvPr id="4" name="Picture 3">
            <a:extLst>
              <a:ext uri="{FF2B5EF4-FFF2-40B4-BE49-F238E27FC236}">
                <a16:creationId xmlns:a16="http://schemas.microsoft.com/office/drawing/2014/main" id="{5D01EABC-2B79-2C01-FBAE-01207871F5B9}"/>
              </a:ext>
            </a:extLst>
          </p:cNvPr>
          <p:cNvPicPr>
            <a:picLocks noChangeAspect="1"/>
          </p:cNvPicPr>
          <p:nvPr/>
        </p:nvPicPr>
        <p:blipFill>
          <a:blip r:embed="rId3"/>
          <a:stretch>
            <a:fillRect/>
          </a:stretch>
        </p:blipFill>
        <p:spPr>
          <a:xfrm>
            <a:off x="838200" y="1690688"/>
            <a:ext cx="9645804" cy="4371011"/>
          </a:xfrm>
          <a:prstGeom prst="rect">
            <a:avLst/>
          </a:prstGeom>
        </p:spPr>
      </p:pic>
      <p:sp>
        <p:nvSpPr>
          <p:cNvPr id="5" name="TextBox 4">
            <a:extLst>
              <a:ext uri="{FF2B5EF4-FFF2-40B4-BE49-F238E27FC236}">
                <a16:creationId xmlns:a16="http://schemas.microsoft.com/office/drawing/2014/main" id="{ECBC4EC1-0AB6-D461-AB2E-9636C62F8DA8}"/>
              </a:ext>
            </a:extLst>
          </p:cNvPr>
          <p:cNvSpPr txBox="1"/>
          <p:nvPr/>
        </p:nvSpPr>
        <p:spPr>
          <a:xfrm>
            <a:off x="5904572" y="6061699"/>
            <a:ext cx="434339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Agarose Gel excision: To extract reporter</a:t>
            </a:r>
          </a:p>
        </p:txBody>
      </p:sp>
    </p:spTree>
    <p:extLst>
      <p:ext uri="{BB962C8B-B14F-4D97-AF65-F5344CB8AC3E}">
        <p14:creationId xmlns:p14="http://schemas.microsoft.com/office/powerpoint/2010/main" val="2874318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C8150-E0CF-8371-81DD-DD8ACD1B59B7}"/>
              </a:ext>
            </a:extLst>
          </p:cNvPr>
          <p:cNvSpPr>
            <a:spLocks noGrp="1"/>
          </p:cNvSpPr>
          <p:nvPr>
            <p:ph type="title"/>
          </p:nvPr>
        </p:nvSpPr>
        <p:spPr>
          <a:xfrm>
            <a:off x="960100" y="978102"/>
            <a:ext cx="10588434" cy="1062644"/>
          </a:xfrm>
        </p:spPr>
        <p:txBody>
          <a:bodyPr anchor="b">
            <a:normAutofit/>
          </a:bodyPr>
          <a:lstStyle/>
          <a:p>
            <a:r>
              <a:rPr lang="en-US" dirty="0">
                <a:latin typeface="Times New Roman" panose="02020603050405020304" pitchFamily="18" charset="0"/>
                <a:cs typeface="Times New Roman" panose="02020603050405020304" pitchFamily="18" charset="0"/>
              </a:rPr>
              <a:t>Future Directions</a:t>
            </a:r>
          </a:p>
        </p:txBody>
      </p:sp>
      <p:cxnSp>
        <p:nvCxnSpPr>
          <p:cNvPr id="10" name="Straight Connector 9">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Lightbulb with solid fill">
            <a:extLst>
              <a:ext uri="{FF2B5EF4-FFF2-40B4-BE49-F238E27FC236}">
                <a16:creationId xmlns:a16="http://schemas.microsoft.com/office/drawing/2014/main" id="{3987715A-9FA8-6AEE-C575-9816325726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97998" y="2489329"/>
            <a:ext cx="2928114" cy="2928114"/>
          </a:xfrm>
          <a:prstGeom prst="rect">
            <a:avLst/>
          </a:prstGeom>
        </p:spPr>
      </p:pic>
      <p:sp>
        <p:nvSpPr>
          <p:cNvPr id="3" name="Content Placeholder 2">
            <a:extLst>
              <a:ext uri="{FF2B5EF4-FFF2-40B4-BE49-F238E27FC236}">
                <a16:creationId xmlns:a16="http://schemas.microsoft.com/office/drawing/2014/main" id="{76D30706-71B7-C07A-A55B-AA8573C9D547}"/>
              </a:ext>
            </a:extLst>
          </p:cNvPr>
          <p:cNvSpPr>
            <a:spLocks noGrp="1"/>
          </p:cNvSpPr>
          <p:nvPr>
            <p:ph idx="1"/>
          </p:nvPr>
        </p:nvSpPr>
        <p:spPr>
          <a:xfrm>
            <a:off x="4901675" y="3368566"/>
            <a:ext cx="8676784" cy="3215749"/>
          </a:xfrm>
        </p:spPr>
        <p:txBody>
          <a:bodyPr>
            <a:normAutofit/>
          </a:bodyPr>
          <a:lstStyle/>
          <a:p>
            <a:r>
              <a:rPr lang="en-US" sz="2400" dirty="0">
                <a:latin typeface="Times New Roman" panose="02020603050405020304" pitchFamily="18" charset="0"/>
                <a:cs typeface="Times New Roman" panose="02020603050405020304" pitchFamily="18" charset="0"/>
              </a:rPr>
              <a:t>Gibson assembly</a:t>
            </a:r>
          </a:p>
          <a:p>
            <a:r>
              <a:rPr lang="en-US" sz="2400" dirty="0">
                <a:latin typeface="Times New Roman" panose="02020603050405020304" pitchFamily="18" charset="0"/>
                <a:cs typeface="Times New Roman" panose="02020603050405020304" pitchFamily="18" charset="0"/>
              </a:rPr>
              <a:t>Lentiviral delivery in mammalian cells</a:t>
            </a:r>
          </a:p>
          <a:p>
            <a:pPr marL="0" indent="0">
              <a:buNone/>
            </a:pPr>
            <a:endParaRPr lang="en-US" sz="2000" dirty="0"/>
          </a:p>
        </p:txBody>
      </p:sp>
    </p:spTree>
    <p:extLst>
      <p:ext uri="{BB962C8B-B14F-4D97-AF65-F5344CB8AC3E}">
        <p14:creationId xmlns:p14="http://schemas.microsoft.com/office/powerpoint/2010/main" val="750309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F6AE5-820D-D777-68D7-F8C3C5A29AB3}"/>
              </a:ext>
            </a:extLst>
          </p:cNvPr>
          <p:cNvSpPr>
            <a:spLocks noGrp="1"/>
          </p:cNvSpPr>
          <p:nvPr>
            <p:ph type="title"/>
          </p:nvPr>
        </p:nvSpPr>
        <p:spPr>
          <a:xfrm>
            <a:off x="838199" y="-17329"/>
            <a:ext cx="10515600" cy="1325563"/>
          </a:xfrm>
        </p:spPr>
        <p:txBody>
          <a:bodyPr>
            <a:normAutofit/>
          </a:bodyPr>
          <a:lstStyle/>
          <a:p>
            <a:r>
              <a:rPr lang="en-US" sz="4000" u="sng" dirty="0">
                <a:latin typeface="Times New Roman" panose="02020603050405020304" pitchFamily="18" charset="0"/>
                <a:cs typeface="Times New Roman" panose="02020603050405020304" pitchFamily="18" charset="0"/>
              </a:rPr>
              <a:t>Acknowledgements</a:t>
            </a:r>
          </a:p>
        </p:txBody>
      </p:sp>
      <p:sp>
        <p:nvSpPr>
          <p:cNvPr id="3" name="Content Placeholder 2">
            <a:extLst>
              <a:ext uri="{FF2B5EF4-FFF2-40B4-BE49-F238E27FC236}">
                <a16:creationId xmlns:a16="http://schemas.microsoft.com/office/drawing/2014/main" id="{2C7E7DA7-2D89-F0BA-C4CA-BDA5B87B7FB6}"/>
              </a:ext>
            </a:extLst>
          </p:cNvPr>
          <p:cNvSpPr>
            <a:spLocks noGrp="1"/>
          </p:cNvSpPr>
          <p:nvPr>
            <p:ph idx="1"/>
          </p:nvPr>
        </p:nvSpPr>
        <p:spPr>
          <a:xfrm>
            <a:off x="838199" y="1618966"/>
            <a:ext cx="11564325" cy="4557997"/>
          </a:xfrm>
        </p:spPr>
        <p:txBody>
          <a:bodyPr/>
          <a:lstStyle/>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Picture 2" descr="harvard-medical-school-logo | BREAST-PREDICT">
            <a:extLst>
              <a:ext uri="{FF2B5EF4-FFF2-40B4-BE49-F238E27FC236}">
                <a16:creationId xmlns:a16="http://schemas.microsoft.com/office/drawing/2014/main" id="{80D15282-D6A0-0A79-88DA-23CFACE7B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144" y="5895104"/>
            <a:ext cx="2491277" cy="6276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iversity Logos - Communications ToolKit">
            <a:extLst>
              <a:ext uri="{FF2B5EF4-FFF2-40B4-BE49-F238E27FC236}">
                <a16:creationId xmlns:a16="http://schemas.microsoft.com/office/drawing/2014/main" id="{1CEC866C-7802-E072-DE1A-98A1AB2C74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5365" y="4932208"/>
            <a:ext cx="2491277" cy="19257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hildrens-logo | Celiac Kids Connection">
            <a:extLst>
              <a:ext uri="{FF2B5EF4-FFF2-40B4-BE49-F238E27FC236}">
                <a16:creationId xmlns:a16="http://schemas.microsoft.com/office/drawing/2014/main" id="{4A23A5B1-85D5-8066-81A9-A9C8100191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4525" y="5291199"/>
            <a:ext cx="1465835" cy="13759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19D8F15-7616-59D1-AA0C-F9C5708771AA}"/>
              </a:ext>
            </a:extLst>
          </p:cNvPr>
          <p:cNvPicPr>
            <a:picLocks noChangeAspect="1"/>
          </p:cNvPicPr>
          <p:nvPr/>
        </p:nvPicPr>
        <p:blipFill>
          <a:blip r:embed="rId6"/>
          <a:stretch>
            <a:fillRect/>
          </a:stretch>
        </p:blipFill>
        <p:spPr>
          <a:xfrm>
            <a:off x="9326619" y="4693171"/>
            <a:ext cx="2307396" cy="789839"/>
          </a:xfrm>
          <a:prstGeom prst="rect">
            <a:avLst/>
          </a:prstGeom>
        </p:spPr>
      </p:pic>
      <p:pic>
        <p:nvPicPr>
          <p:cNvPr id="2052" name="Picture 4" descr="Summer Honors Undergraduate Research Program">
            <a:extLst>
              <a:ext uri="{FF2B5EF4-FFF2-40B4-BE49-F238E27FC236}">
                <a16:creationId xmlns:a16="http://schemas.microsoft.com/office/drawing/2014/main" id="{0B75ABB9-8E1E-6AF0-CCA3-E9E6F903EB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7433" y="5629660"/>
            <a:ext cx="4846582" cy="96931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istory of the NIH Logo | National Institutes of Health (NIH)">
            <a:extLst>
              <a:ext uri="{FF2B5EF4-FFF2-40B4-BE49-F238E27FC236}">
                <a16:creationId xmlns:a16="http://schemas.microsoft.com/office/drawing/2014/main" id="{2A11DB0A-2C65-B430-97CA-5999C42A77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71460" y="3405756"/>
            <a:ext cx="1262555" cy="1262555"/>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a:extLst>
              <a:ext uri="{FF2B5EF4-FFF2-40B4-BE49-F238E27FC236}">
                <a16:creationId xmlns:a16="http://schemas.microsoft.com/office/drawing/2014/main" id="{0E394B90-8F2F-D034-8DC3-C2B0E1CA37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53156" y="1057814"/>
            <a:ext cx="1358843" cy="2036144"/>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a:extLst>
              <a:ext uri="{FF2B5EF4-FFF2-40B4-BE49-F238E27FC236}">
                <a16:creationId xmlns:a16="http://schemas.microsoft.com/office/drawing/2014/main" id="{0DF296D3-A1F6-A6AC-31BF-2DB5538133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14995" y="1057814"/>
            <a:ext cx="1405034" cy="2036145"/>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a:extLst>
              <a:ext uri="{FF2B5EF4-FFF2-40B4-BE49-F238E27FC236}">
                <a16:creationId xmlns:a16="http://schemas.microsoft.com/office/drawing/2014/main" id="{12FC07AE-27DD-2F12-3E88-DD677382042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22132" y="1057814"/>
            <a:ext cx="804487" cy="1165845"/>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a:extLst>
              <a:ext uri="{FF2B5EF4-FFF2-40B4-BE49-F238E27FC236}">
                <a16:creationId xmlns:a16="http://schemas.microsoft.com/office/drawing/2014/main" id="{26BCBC86-060C-0ED7-EFE5-9942D86CADE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22132" y="2223659"/>
            <a:ext cx="804487" cy="1165845"/>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21">
            <a:extLst>
              <a:ext uri="{FF2B5EF4-FFF2-40B4-BE49-F238E27FC236}">
                <a16:creationId xmlns:a16="http://schemas.microsoft.com/office/drawing/2014/main" id="{D4831EA8-0ED6-6FE8-9973-735D76B6BEC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26620" y="1056775"/>
            <a:ext cx="804488" cy="1165846"/>
          </a:xfrm>
          <a:prstGeom prst="rect">
            <a:avLst/>
          </a:prstGeom>
          <a:noFill/>
          <a:extLst>
            <a:ext uri="{909E8E84-426E-40DD-AFC4-6F175D3DCCD1}">
              <a14:hiddenFill xmlns:a14="http://schemas.microsoft.com/office/drawing/2010/main">
                <a:solidFill>
                  <a:srgbClr val="FFFFFF"/>
                </a:solidFill>
              </a14:hiddenFill>
            </a:ext>
          </a:extLst>
        </p:spPr>
      </p:pic>
      <p:pic>
        <p:nvPicPr>
          <p:cNvPr id="2073" name="Picture 25">
            <a:extLst>
              <a:ext uri="{FF2B5EF4-FFF2-40B4-BE49-F238E27FC236}">
                <a16:creationId xmlns:a16="http://schemas.microsoft.com/office/drawing/2014/main" id="{CD157286-B895-4768-F52F-F96B6A8F2E9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26619" y="2222621"/>
            <a:ext cx="804487" cy="1165845"/>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27">
            <a:extLst>
              <a:ext uri="{FF2B5EF4-FFF2-40B4-BE49-F238E27FC236}">
                <a16:creationId xmlns:a16="http://schemas.microsoft.com/office/drawing/2014/main" id="{A3FD71A0-2FB0-C76C-FA84-5A5DFA2388F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131106" y="1056775"/>
            <a:ext cx="804487" cy="1165845"/>
          </a:xfrm>
          <a:prstGeom prst="rect">
            <a:avLst/>
          </a:prstGeom>
          <a:noFill/>
          <a:extLst>
            <a:ext uri="{909E8E84-426E-40DD-AFC4-6F175D3DCCD1}">
              <a14:hiddenFill xmlns:a14="http://schemas.microsoft.com/office/drawing/2010/main">
                <a:solidFill>
                  <a:srgbClr val="FFFFFF"/>
                </a:solidFill>
              </a14:hiddenFill>
            </a:ext>
          </a:extLst>
        </p:spPr>
      </p:pic>
      <p:pic>
        <p:nvPicPr>
          <p:cNvPr id="2077" name="Picture 29">
            <a:extLst>
              <a:ext uri="{FF2B5EF4-FFF2-40B4-BE49-F238E27FC236}">
                <a16:creationId xmlns:a16="http://schemas.microsoft.com/office/drawing/2014/main" id="{03A6E971-C4A9-1DCB-8C36-34CE1E9EC81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131106" y="2221583"/>
            <a:ext cx="804487" cy="1165845"/>
          </a:xfrm>
          <a:prstGeom prst="rect">
            <a:avLst/>
          </a:prstGeom>
          <a:noFill/>
          <a:extLst>
            <a:ext uri="{909E8E84-426E-40DD-AFC4-6F175D3DCCD1}">
              <a14:hiddenFill xmlns:a14="http://schemas.microsoft.com/office/drawing/2010/main">
                <a:solidFill>
                  <a:srgbClr val="FFFFFF"/>
                </a:solidFill>
              </a14:hiddenFill>
            </a:ext>
          </a:extLst>
        </p:spPr>
      </p:pic>
      <p:pic>
        <p:nvPicPr>
          <p:cNvPr id="2079" name="Picture 31">
            <a:extLst>
              <a:ext uri="{FF2B5EF4-FFF2-40B4-BE49-F238E27FC236}">
                <a16:creationId xmlns:a16="http://schemas.microsoft.com/office/drawing/2014/main" id="{CB579D5E-9742-F6F2-F845-B616722DE52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927736" y="1069324"/>
            <a:ext cx="812343" cy="11339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ACF7A9D-840F-B69C-6D67-8C7141843A8E}"/>
              </a:ext>
            </a:extLst>
          </p:cNvPr>
          <p:cNvSpPr txBox="1"/>
          <p:nvPr/>
        </p:nvSpPr>
        <p:spPr>
          <a:xfrm>
            <a:off x="5784359" y="3299851"/>
            <a:ext cx="2655280" cy="1631216"/>
          </a:xfrm>
          <a:prstGeom prst="rect">
            <a:avLst/>
          </a:prstGeom>
          <a:solidFill>
            <a:schemeClr val="accent5">
              <a:lumMod val="20000"/>
              <a:lumOff val="80000"/>
            </a:schemeClr>
          </a:solidFill>
        </p:spPr>
        <p:txBody>
          <a:bodyPr wrap="square" rtlCol="0">
            <a:spAutoFit/>
          </a:bodyPr>
          <a:lstStyle/>
          <a:p>
            <a:r>
              <a:rPr lang="en-US" sz="2000" b="1" dirty="0">
                <a:latin typeface="Times New Roman" panose="02020603050405020304" pitchFamily="18" charset="0"/>
                <a:cs typeface="Times New Roman" panose="02020603050405020304" pitchFamily="18" charset="0"/>
              </a:rPr>
              <a:t>Advice and materials</a:t>
            </a:r>
            <a:r>
              <a:rPr lang="en-US" sz="2000" dirty="0">
                <a:latin typeface="Times New Roman" panose="02020603050405020304" pitchFamily="18" charset="0"/>
                <a:cs typeface="Times New Roman" panose="02020603050405020304" pitchFamily="18" charset="0"/>
              </a:rPr>
              <a:t>: Martin LaFleur</a:t>
            </a:r>
          </a:p>
          <a:p>
            <a:r>
              <a:rPr lang="en-US" sz="2000" dirty="0">
                <a:latin typeface="Times New Roman" panose="02020603050405020304" pitchFamily="18" charset="0"/>
                <a:cs typeface="Times New Roman" panose="02020603050405020304" pitchFamily="18" charset="0"/>
              </a:rPr>
              <a:t>Arlene Sharpe</a:t>
            </a:r>
          </a:p>
          <a:p>
            <a:r>
              <a:rPr lang="en-US" sz="2000" dirty="0">
                <a:latin typeface="Times New Roman" panose="02020603050405020304" pitchFamily="18" charset="0"/>
                <a:cs typeface="Times New Roman" panose="02020603050405020304" pitchFamily="18" charset="0"/>
              </a:rPr>
              <a:t>Karthik </a:t>
            </a:r>
            <a:r>
              <a:rPr lang="en-US" sz="2000" dirty="0" err="1">
                <a:latin typeface="Times New Roman" panose="02020603050405020304" pitchFamily="18" charset="0"/>
                <a:cs typeface="Times New Roman" panose="02020603050405020304" pitchFamily="18" charset="0"/>
              </a:rPr>
              <a:t>Hullahalli</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Matt </a:t>
            </a:r>
            <a:r>
              <a:rPr lang="en-US" sz="2000" dirty="0" err="1">
                <a:latin typeface="Times New Roman" panose="02020603050405020304" pitchFamily="18" charset="0"/>
                <a:cs typeface="Times New Roman" panose="02020603050405020304" pitchFamily="18" charset="0"/>
              </a:rPr>
              <a:t>Waldor</a:t>
            </a:r>
            <a:r>
              <a:rPr lang="en-US" sz="2000" dirty="0">
                <a:latin typeface="Times New Roman" panose="02020603050405020304" pitchFamily="18" charset="0"/>
                <a:cs typeface="Times New Roman" panose="02020603050405020304" pitchFamily="18" charset="0"/>
              </a:rPr>
              <a:t> </a:t>
            </a:r>
          </a:p>
        </p:txBody>
      </p:sp>
      <p:pic>
        <p:nvPicPr>
          <p:cNvPr id="9" name="Picture 8" descr="A group of people posing for a photo&#10;&#10;Description automatically generated">
            <a:extLst>
              <a:ext uri="{FF2B5EF4-FFF2-40B4-BE49-F238E27FC236}">
                <a16:creationId xmlns:a16="http://schemas.microsoft.com/office/drawing/2014/main" id="{486F28F5-322A-9AFE-7833-B2EEDD3EAC2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35955" y="1064461"/>
            <a:ext cx="5155475" cy="3866606"/>
          </a:xfrm>
          <a:prstGeom prst="rect">
            <a:avLst/>
          </a:prstGeom>
        </p:spPr>
      </p:pic>
    </p:spTree>
    <p:extLst>
      <p:ext uri="{BB962C8B-B14F-4D97-AF65-F5344CB8AC3E}">
        <p14:creationId xmlns:p14="http://schemas.microsoft.com/office/powerpoint/2010/main" val="195946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2C2479A-6976-B1C0-7D43-714A6DE48E6E}"/>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Times New Roman" panose="02020603050405020304" pitchFamily="18" charset="0"/>
                <a:cs typeface="Times New Roman" panose="02020603050405020304" pitchFamily="18" charset="0"/>
              </a:rPr>
              <a:t>Thank you</a:t>
            </a:r>
          </a:p>
        </p:txBody>
      </p:sp>
      <p:sp>
        <p:nvSpPr>
          <p:cNvPr id="3" name="Content Placeholder 2">
            <a:extLst>
              <a:ext uri="{FF2B5EF4-FFF2-40B4-BE49-F238E27FC236}">
                <a16:creationId xmlns:a16="http://schemas.microsoft.com/office/drawing/2014/main" id="{B62C551A-0AB5-95F2-3C2F-681299CBA1C1}"/>
              </a:ext>
            </a:extLst>
          </p:cNvPr>
          <p:cNvSpPr>
            <a:spLocks noGrp="1"/>
          </p:cNvSpPr>
          <p:nvPr>
            <p:ph idx="1"/>
          </p:nvPr>
        </p:nvSpPr>
        <p:spPr>
          <a:xfrm>
            <a:off x="1966912" y="5645150"/>
            <a:ext cx="8258176" cy="631825"/>
          </a:xfrm>
        </p:spPr>
        <p:txBody>
          <a:bodyPr vert="horz" lIns="91440" tIns="45720" rIns="91440" bIns="45720" rtlCol="0" anchor="ctr">
            <a:normAutofit/>
          </a:bodyPr>
          <a:lstStyle/>
          <a:p>
            <a:pPr marL="0" indent="0" algn="ctr">
              <a:buNone/>
            </a:pPr>
            <a:r>
              <a:rPr lang="en-US" dirty="0">
                <a:latin typeface="Times New Roman" panose="02020603050405020304" pitchFamily="18" charset="0"/>
                <a:cs typeface="Times New Roman" panose="02020603050405020304" pitchFamily="18" charset="0"/>
              </a:rPr>
              <a:t>The End</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849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F3792A-24BA-8911-5B51-E167D29C0A46}"/>
              </a:ext>
            </a:extLst>
          </p:cNvPr>
          <p:cNvSpPr>
            <a:spLocks noGrp="1"/>
          </p:cNvSpPr>
          <p:nvPr>
            <p:ph type="title"/>
          </p:nvPr>
        </p:nvSpPr>
        <p:spPr>
          <a:xfrm>
            <a:off x="627518" y="268676"/>
            <a:ext cx="10867796" cy="1104452"/>
          </a:xfrm>
        </p:spPr>
        <p:txBody>
          <a:bodyPr>
            <a:normAutofit/>
          </a:bodyPr>
          <a:lstStyle/>
          <a:p>
            <a:r>
              <a:rPr lang="en-US" sz="4000" u="sng" dirty="0">
                <a:latin typeface="Times New Roman" panose="02020603050405020304" pitchFamily="18" charset="0"/>
                <a:cs typeface="Times New Roman" panose="02020603050405020304" pitchFamily="18" charset="0"/>
              </a:rPr>
              <a:t>What is spatial transcriptomics? </a:t>
            </a:r>
          </a:p>
        </p:txBody>
      </p:sp>
      <p:sp>
        <p:nvSpPr>
          <p:cNvPr id="27" name="Content Placeholder 2">
            <a:extLst>
              <a:ext uri="{FF2B5EF4-FFF2-40B4-BE49-F238E27FC236}">
                <a16:creationId xmlns:a16="http://schemas.microsoft.com/office/drawing/2014/main" id="{A73F3431-5287-3DDA-B092-3EEDE6E8CE69}"/>
              </a:ext>
            </a:extLst>
          </p:cNvPr>
          <p:cNvSpPr>
            <a:spLocks noGrp="1"/>
          </p:cNvSpPr>
          <p:nvPr>
            <p:ph idx="1"/>
          </p:nvPr>
        </p:nvSpPr>
        <p:spPr>
          <a:xfrm>
            <a:off x="627518" y="1298450"/>
            <a:ext cx="10936964" cy="4058674"/>
          </a:xfrm>
        </p:spPr>
        <p:txBody>
          <a:bodyPr>
            <a:normAutofit/>
          </a:bodyPr>
          <a:lstStyle/>
          <a:p>
            <a:r>
              <a:rPr lang="en-US" sz="2000" dirty="0">
                <a:latin typeface="Times New Roman" panose="02020603050405020304" pitchFamily="18" charset="0"/>
                <a:cs typeface="Times New Roman" panose="02020603050405020304" pitchFamily="18" charset="0"/>
              </a:rPr>
              <a:t>Study of multiple RNA expression within intact and complex tissue systems to study gene expression and cellular interactions</a:t>
            </a: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41" name="Picture 40" descr="A picture containing chart&#10;&#10;Description automatically generated">
            <a:extLst>
              <a:ext uri="{FF2B5EF4-FFF2-40B4-BE49-F238E27FC236}">
                <a16:creationId xmlns:a16="http://schemas.microsoft.com/office/drawing/2014/main" id="{D1D46CE4-361F-5A0C-89E7-6489E3A4B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80" y="2210255"/>
            <a:ext cx="3713996" cy="3334519"/>
          </a:xfrm>
          <a:prstGeom prst="rect">
            <a:avLst/>
          </a:prstGeom>
        </p:spPr>
      </p:pic>
      <p:sp>
        <p:nvSpPr>
          <p:cNvPr id="43" name="TextBox 42">
            <a:extLst>
              <a:ext uri="{FF2B5EF4-FFF2-40B4-BE49-F238E27FC236}">
                <a16:creationId xmlns:a16="http://schemas.microsoft.com/office/drawing/2014/main" id="{B3CD6A30-E714-BC0F-7147-FD6BE35DE0A2}"/>
              </a:ext>
            </a:extLst>
          </p:cNvPr>
          <p:cNvSpPr txBox="1"/>
          <p:nvPr/>
        </p:nvSpPr>
        <p:spPr>
          <a:xfrm>
            <a:off x="1291308" y="5615894"/>
            <a:ext cx="1563248" cy="923330"/>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Vil1</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Epithelial cells</a:t>
            </a:r>
          </a:p>
        </p:txBody>
      </p:sp>
      <p:pic>
        <p:nvPicPr>
          <p:cNvPr id="45" name="Picture 44" descr="A picture containing map&#10;&#10;Description automatically generated">
            <a:extLst>
              <a:ext uri="{FF2B5EF4-FFF2-40B4-BE49-F238E27FC236}">
                <a16:creationId xmlns:a16="http://schemas.microsoft.com/office/drawing/2014/main" id="{131D0F64-36B6-A5E3-4E32-A32EC2A241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3258" y="2225031"/>
            <a:ext cx="3713996" cy="3334519"/>
          </a:xfrm>
          <a:prstGeom prst="rect">
            <a:avLst/>
          </a:prstGeom>
        </p:spPr>
      </p:pic>
      <p:sp>
        <p:nvSpPr>
          <p:cNvPr id="48" name="TextBox 47">
            <a:extLst>
              <a:ext uri="{FF2B5EF4-FFF2-40B4-BE49-F238E27FC236}">
                <a16:creationId xmlns:a16="http://schemas.microsoft.com/office/drawing/2014/main" id="{429CFA6D-54FC-3116-B0A5-14CF7631E582}"/>
              </a:ext>
            </a:extLst>
          </p:cNvPr>
          <p:cNvSpPr txBox="1"/>
          <p:nvPr/>
        </p:nvSpPr>
        <p:spPr>
          <a:xfrm>
            <a:off x="5920256" y="5663154"/>
            <a:ext cx="819455" cy="923330"/>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Cd19</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 cells</a:t>
            </a:r>
          </a:p>
        </p:txBody>
      </p:sp>
      <p:sp>
        <p:nvSpPr>
          <p:cNvPr id="49" name="TextBox 48">
            <a:extLst>
              <a:ext uri="{FF2B5EF4-FFF2-40B4-BE49-F238E27FC236}">
                <a16:creationId xmlns:a16="http://schemas.microsoft.com/office/drawing/2014/main" id="{F89E0C01-0FDD-6AF0-5BAB-970F4D37E7F6}"/>
              </a:ext>
            </a:extLst>
          </p:cNvPr>
          <p:cNvSpPr txBox="1"/>
          <p:nvPr/>
        </p:nvSpPr>
        <p:spPr>
          <a:xfrm>
            <a:off x="10108327" y="5699585"/>
            <a:ext cx="802464" cy="923330"/>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Cd4</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 cells</a:t>
            </a:r>
          </a:p>
        </p:txBody>
      </p:sp>
      <p:pic>
        <p:nvPicPr>
          <p:cNvPr id="50" name="Picture 49" descr="A picture containing map&#10;&#10;Description automatically generated">
            <a:extLst>
              <a:ext uri="{FF2B5EF4-FFF2-40B4-BE49-F238E27FC236}">
                <a16:creationId xmlns:a16="http://schemas.microsoft.com/office/drawing/2014/main" id="{9842BDD8-33E0-B360-8D2C-AC5BB9DACE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4246" y="2225031"/>
            <a:ext cx="3713996" cy="3334519"/>
          </a:xfrm>
          <a:prstGeom prst="rect">
            <a:avLst/>
          </a:prstGeom>
        </p:spPr>
      </p:pic>
    </p:spTree>
    <p:extLst>
      <p:ext uri="{BB962C8B-B14F-4D97-AF65-F5344CB8AC3E}">
        <p14:creationId xmlns:p14="http://schemas.microsoft.com/office/powerpoint/2010/main" val="4109599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8" grpId="0"/>
      <p:bldP spid="4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C67B9-9F7D-682E-3F99-A6322D8A9A92}"/>
              </a:ext>
            </a:extLst>
          </p:cNvPr>
          <p:cNvSpPr>
            <a:spLocks noGrp="1"/>
          </p:cNvSpPr>
          <p:nvPr>
            <p:ph type="title"/>
          </p:nvPr>
        </p:nvSpPr>
        <p:spPr>
          <a:xfrm>
            <a:off x="838200" y="66674"/>
            <a:ext cx="10515600" cy="1325563"/>
          </a:xfrm>
        </p:spPr>
        <p:txBody>
          <a:bodyPr>
            <a:normAutofit/>
          </a:bodyPr>
          <a:lstStyle/>
          <a:p>
            <a:r>
              <a:rPr lang="en-US" sz="4000" u="sng" dirty="0">
                <a:latin typeface="Times New Roman" panose="02020603050405020304" pitchFamily="18" charset="0"/>
                <a:cs typeface="Times New Roman" panose="02020603050405020304" pitchFamily="18" charset="0"/>
              </a:rPr>
              <a:t>What is spatial transcriptomics missing? </a:t>
            </a:r>
          </a:p>
        </p:txBody>
      </p:sp>
      <p:sp>
        <p:nvSpPr>
          <p:cNvPr id="3" name="Content Placeholder 2">
            <a:extLst>
              <a:ext uri="{FF2B5EF4-FFF2-40B4-BE49-F238E27FC236}">
                <a16:creationId xmlns:a16="http://schemas.microsoft.com/office/drawing/2014/main" id="{6CD27CDA-EE6F-2E84-DC2E-0323377A2AD2}"/>
              </a:ext>
            </a:extLst>
          </p:cNvPr>
          <p:cNvSpPr>
            <a:spLocks noGrp="1"/>
          </p:cNvSpPr>
          <p:nvPr>
            <p:ph idx="1"/>
          </p:nvPr>
        </p:nvSpPr>
        <p:spPr>
          <a:xfrm>
            <a:off x="838200" y="1114425"/>
            <a:ext cx="10515600" cy="4351338"/>
          </a:xfrm>
        </p:spPr>
        <p:txBody>
          <a:bodyPr>
            <a:normAutofit/>
          </a:bodyPr>
          <a:lstStyle/>
          <a:p>
            <a:r>
              <a:rPr lang="en-US" sz="2400" dirty="0">
                <a:latin typeface="Times New Roman" panose="02020603050405020304" pitchFamily="18" charset="0"/>
                <a:cs typeface="Times New Roman" panose="02020603050405020304" pitchFamily="18" charset="0"/>
              </a:rPr>
              <a:t>Spatial transcriptomics does not allow us to create </a:t>
            </a:r>
            <a:r>
              <a:rPr lang="en-US" sz="2400" i="1" dirty="0">
                <a:latin typeface="Times New Roman" panose="02020603050405020304" pitchFamily="18" charset="0"/>
                <a:cs typeface="Times New Roman" panose="02020603050405020304" pitchFamily="18" charset="0"/>
              </a:rPr>
              <a:t>in vivo </a:t>
            </a:r>
            <a:r>
              <a:rPr lang="en-US" sz="2400" dirty="0">
                <a:latin typeface="Times New Roman" panose="02020603050405020304" pitchFamily="18" charset="0"/>
                <a:cs typeface="Times New Roman" panose="02020603050405020304" pitchFamily="18" charset="0"/>
              </a:rPr>
              <a:t>perturbations</a:t>
            </a:r>
          </a:p>
        </p:txBody>
      </p:sp>
      <p:pic>
        <p:nvPicPr>
          <p:cNvPr id="5" name="Picture 4" descr="A picture containing map&#10;&#10;Description automatically generated">
            <a:extLst>
              <a:ext uri="{FF2B5EF4-FFF2-40B4-BE49-F238E27FC236}">
                <a16:creationId xmlns:a16="http://schemas.microsoft.com/office/drawing/2014/main" id="{735F5908-A2B6-675F-116C-72FA8E621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945" y="1984017"/>
            <a:ext cx="3713996" cy="3334519"/>
          </a:xfrm>
          <a:prstGeom prst="rect">
            <a:avLst/>
          </a:prstGeom>
        </p:spPr>
      </p:pic>
      <p:pic>
        <p:nvPicPr>
          <p:cNvPr id="6" name="Picture 5" descr="Map&#10;&#10;Description automatically generated with low confidence">
            <a:extLst>
              <a:ext uri="{FF2B5EF4-FFF2-40B4-BE49-F238E27FC236}">
                <a16:creationId xmlns:a16="http://schemas.microsoft.com/office/drawing/2014/main" id="{3B9128D7-F776-B9C4-3BE5-FAB8238C96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7872" y="1984016"/>
            <a:ext cx="3713996" cy="3334519"/>
          </a:xfrm>
          <a:prstGeom prst="rect">
            <a:avLst/>
          </a:prstGeom>
        </p:spPr>
      </p:pic>
      <p:sp>
        <p:nvSpPr>
          <p:cNvPr id="7" name="TextBox 6">
            <a:extLst>
              <a:ext uri="{FF2B5EF4-FFF2-40B4-BE49-F238E27FC236}">
                <a16:creationId xmlns:a16="http://schemas.microsoft.com/office/drawing/2014/main" id="{091051F3-B93F-DF7A-9CD3-219B0700278E}"/>
              </a:ext>
            </a:extLst>
          </p:cNvPr>
          <p:cNvSpPr txBox="1"/>
          <p:nvPr/>
        </p:nvSpPr>
        <p:spPr>
          <a:xfrm>
            <a:off x="8060523" y="5590184"/>
            <a:ext cx="802464" cy="923330"/>
          </a:xfrm>
          <a:prstGeom prst="rect">
            <a:avLst/>
          </a:prstGeom>
          <a:noFill/>
        </p:spPr>
        <p:txBody>
          <a:bodyPr wrap="none" rtlCol="0">
            <a:spAutoFit/>
          </a:bodyPr>
          <a:lstStyle/>
          <a:p>
            <a:r>
              <a:rPr lang="en-US" dirty="0" err="1">
                <a:latin typeface="Times New Roman" panose="02020603050405020304" pitchFamily="18" charset="0"/>
                <a:cs typeface="Times New Roman" panose="02020603050405020304" pitchFamily="18" charset="0"/>
              </a:rPr>
              <a:t>Icos</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 cells</a:t>
            </a:r>
          </a:p>
        </p:txBody>
      </p:sp>
      <p:sp>
        <p:nvSpPr>
          <p:cNvPr id="8" name="TextBox 7">
            <a:extLst>
              <a:ext uri="{FF2B5EF4-FFF2-40B4-BE49-F238E27FC236}">
                <a16:creationId xmlns:a16="http://schemas.microsoft.com/office/drawing/2014/main" id="{EA444029-8A53-3D9C-5B98-7B69C4B1165A}"/>
              </a:ext>
            </a:extLst>
          </p:cNvPr>
          <p:cNvSpPr txBox="1"/>
          <p:nvPr/>
        </p:nvSpPr>
        <p:spPr>
          <a:xfrm>
            <a:off x="3398943" y="5590184"/>
            <a:ext cx="819455" cy="923330"/>
          </a:xfrm>
          <a:prstGeom prst="rect">
            <a:avLst/>
          </a:prstGeom>
          <a:noFill/>
        </p:spPr>
        <p:txBody>
          <a:bodyPr wrap="none" rtlCol="0">
            <a:spAutoFit/>
          </a:bodyPr>
          <a:lstStyle/>
          <a:p>
            <a:r>
              <a:rPr lang="en-US" dirty="0" err="1">
                <a:latin typeface="Times New Roman" panose="02020603050405020304" pitchFamily="18" charset="0"/>
                <a:cs typeface="Times New Roman" panose="02020603050405020304" pitchFamily="18" charset="0"/>
              </a:rPr>
              <a:t>Icosl</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 cells</a:t>
            </a:r>
          </a:p>
        </p:txBody>
      </p:sp>
    </p:spTree>
    <p:extLst>
      <p:ext uri="{BB962C8B-B14F-4D97-AF65-F5344CB8AC3E}">
        <p14:creationId xmlns:p14="http://schemas.microsoft.com/office/powerpoint/2010/main" val="1282075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0" name="Rectangle 10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900A3A-B56C-1E0D-ECCE-3626526D24E0}"/>
              </a:ext>
            </a:extLst>
          </p:cNvPr>
          <p:cNvSpPr>
            <a:spLocks noGrp="1"/>
          </p:cNvSpPr>
          <p:nvPr>
            <p:ph type="title"/>
          </p:nvPr>
        </p:nvSpPr>
        <p:spPr>
          <a:xfrm>
            <a:off x="620110" y="1004702"/>
            <a:ext cx="11641332" cy="1135737"/>
          </a:xfrm>
        </p:spPr>
        <p:txBody>
          <a:bodyPr>
            <a:normAutofit/>
          </a:bodyPr>
          <a:lstStyle/>
          <a:p>
            <a:r>
              <a:rPr lang="en-US" sz="3600" u="sng" dirty="0">
                <a:latin typeface="Times New Roman" panose="02020603050405020304" pitchFamily="18" charset="0"/>
                <a:cs typeface="Times New Roman" panose="02020603050405020304" pitchFamily="18" charset="0"/>
              </a:rPr>
              <a:t>Why is CRISPR important here?</a:t>
            </a:r>
            <a:br>
              <a:rPr lang="en-US" sz="3600" u="sng" dirty="0">
                <a:latin typeface="Times New Roman" panose="02020603050405020304" pitchFamily="18" charset="0"/>
                <a:cs typeface="Times New Roman" panose="02020603050405020304" pitchFamily="18" charset="0"/>
              </a:rPr>
            </a:br>
            <a:endParaRPr lang="en-US" sz="3600"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F29ED35-564E-1372-CD72-8FD8F319E6F0}"/>
              </a:ext>
            </a:extLst>
          </p:cNvPr>
          <p:cNvSpPr>
            <a:spLocks noGrp="1"/>
          </p:cNvSpPr>
          <p:nvPr>
            <p:ph idx="1"/>
          </p:nvPr>
        </p:nvSpPr>
        <p:spPr>
          <a:xfrm>
            <a:off x="620110" y="1997583"/>
            <a:ext cx="11084802" cy="3605830"/>
          </a:xfrm>
        </p:spPr>
        <p:txBody>
          <a:bodyPr>
            <a:normAutofit/>
          </a:bodyPr>
          <a:lstStyle/>
          <a:p>
            <a:r>
              <a:rPr lang="en-US" sz="2400" dirty="0">
                <a:latin typeface="Times New Roman" panose="02020603050405020304" pitchFamily="18" charset="0"/>
                <a:cs typeface="Times New Roman" panose="02020603050405020304" pitchFamily="18" charset="0"/>
              </a:rPr>
              <a:t>CRISPR induces multiple genetic perturbations </a:t>
            </a:r>
            <a:r>
              <a:rPr lang="en-US" sz="2400" i="1" dirty="0">
                <a:latin typeface="Times New Roman" panose="02020603050405020304" pitchFamily="18" charset="0"/>
                <a:cs typeface="Times New Roman" panose="02020603050405020304" pitchFamily="18" charset="0"/>
              </a:rPr>
              <a:t>in vivo </a:t>
            </a:r>
            <a:r>
              <a:rPr lang="en-US" sz="2400" dirty="0">
                <a:latin typeface="Times New Roman" panose="02020603050405020304" pitchFamily="18" charset="0"/>
                <a:cs typeface="Times New Roman" panose="02020603050405020304" pitchFamily="18" charset="0"/>
              </a:rPr>
              <a:t>by leveraging single guide RNAs (sgRNAs) in one mice</a:t>
            </a:r>
          </a:p>
          <a:p>
            <a:r>
              <a:rPr lang="en-US" sz="2400" dirty="0">
                <a:latin typeface="Times New Roman" panose="02020603050405020304" pitchFamily="18" charset="0"/>
                <a:cs typeface="Times New Roman" panose="02020603050405020304" pitchFamily="18" charset="0"/>
              </a:rPr>
              <a:t>One unique </a:t>
            </a:r>
            <a:r>
              <a:rPr lang="en-US" sz="2400" u="sng" dirty="0">
                <a:latin typeface="Times New Roman" panose="02020603050405020304" pitchFamily="18" charset="0"/>
                <a:cs typeface="Times New Roman" panose="02020603050405020304" pitchFamily="18" charset="0"/>
              </a:rPr>
              <a:t>gene deletion</a:t>
            </a:r>
            <a:r>
              <a:rPr lang="en-US" sz="2400" dirty="0">
                <a:latin typeface="Times New Roman" panose="02020603050405020304" pitchFamily="18" charset="0"/>
                <a:cs typeface="Times New Roman" panose="02020603050405020304" pitchFamily="18" charset="0"/>
              </a:rPr>
              <a:t>                 one unique </a:t>
            </a:r>
            <a:r>
              <a:rPr lang="en-US" sz="2400" u="sng" dirty="0">
                <a:latin typeface="Times New Roman" panose="02020603050405020304" pitchFamily="18" charset="0"/>
                <a:cs typeface="Times New Roman" panose="02020603050405020304" pitchFamily="18" charset="0"/>
              </a:rPr>
              <a:t>sgRNA</a:t>
            </a:r>
          </a:p>
          <a:p>
            <a:pPr marL="0" indent="0">
              <a:buNone/>
            </a:pPr>
            <a:endParaRPr lang="en-US" sz="2400" u="sng" dirty="0">
              <a:latin typeface="Times New Roman" panose="02020603050405020304" pitchFamily="18" charset="0"/>
              <a:cs typeface="Times New Roman" panose="02020603050405020304" pitchFamily="18" charset="0"/>
            </a:endParaRPr>
          </a:p>
          <a:p>
            <a:pPr marL="0" indent="0">
              <a:buNone/>
            </a:pPr>
            <a:r>
              <a:rPr lang="en-US" sz="3900" u="sng" dirty="0">
                <a:latin typeface="Times New Roman" panose="02020603050405020304" pitchFamily="18" charset="0"/>
                <a:cs typeface="Times New Roman" panose="02020603050405020304" pitchFamily="18" charset="0"/>
              </a:rPr>
              <a:t>What is CRISPR-MERFISH?</a:t>
            </a:r>
            <a:endParaRPr lang="en-US" sz="2400" u="sng"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CRISPR-MERFISH will allow us to create perturbations and track sgRNAs in intact tissues</a:t>
            </a:r>
          </a:p>
          <a:p>
            <a:endParaRPr lang="en-US" sz="2400" dirty="0">
              <a:latin typeface="Times New Roman" panose="02020603050405020304" pitchFamily="18" charset="0"/>
              <a:cs typeface="Times New Roman" panose="02020603050405020304" pitchFamily="18" charset="0"/>
            </a:endParaRPr>
          </a:p>
        </p:txBody>
      </p:sp>
      <p:grpSp>
        <p:nvGrpSpPr>
          <p:cNvPr id="1041" name="Group 10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034" name="Isosceles Triangle 10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ectangle 10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3" name="Group 10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038" name="Rectangle 10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Isosceles Triangle 10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Box 4">
            <a:extLst>
              <a:ext uri="{FF2B5EF4-FFF2-40B4-BE49-F238E27FC236}">
                <a16:creationId xmlns:a16="http://schemas.microsoft.com/office/drawing/2014/main" id="{1C755F54-FA3F-85A0-CCAE-9894A1C86A4A}"/>
              </a:ext>
            </a:extLst>
          </p:cNvPr>
          <p:cNvSpPr txBox="1"/>
          <p:nvPr/>
        </p:nvSpPr>
        <p:spPr>
          <a:xfrm>
            <a:off x="2301043" y="5408385"/>
            <a:ext cx="7589913" cy="1015663"/>
          </a:xfrm>
          <a:prstGeom prst="rect">
            <a:avLst/>
          </a:prstGeom>
          <a:noFill/>
        </p:spPr>
        <p:txBody>
          <a:bodyPr wrap="square" rtlCol="0">
            <a:spAutoFit/>
          </a:bodyPr>
          <a:lstStyle/>
          <a:p>
            <a:r>
              <a:rPr lang="en-US" sz="2000" dirty="0">
                <a:solidFill>
                  <a:srgbClr val="7030A0"/>
                </a:solidFill>
                <a:latin typeface="Times New Roman" panose="02020603050405020304" pitchFamily="18" charset="0"/>
                <a:cs typeface="Times New Roman" panose="02020603050405020304" pitchFamily="18" charset="0"/>
              </a:rPr>
              <a:t>CRISPR</a:t>
            </a:r>
            <a:r>
              <a:rPr lang="en-US" sz="2000" dirty="0">
                <a:latin typeface="Times New Roman" panose="02020603050405020304" pitchFamily="18" charset="0"/>
                <a:cs typeface="Times New Roman" panose="02020603050405020304" pitchFamily="18" charset="0"/>
              </a:rPr>
              <a:t> – Clustered Regularly Interspaced Short Palindromic Repeats</a:t>
            </a:r>
          </a:p>
          <a:p>
            <a:r>
              <a:rPr lang="en-US" sz="2000" dirty="0">
                <a:solidFill>
                  <a:srgbClr val="7030A0"/>
                </a:solidFill>
                <a:latin typeface="Times New Roman" panose="02020603050405020304" pitchFamily="18" charset="0"/>
                <a:cs typeface="Times New Roman" panose="02020603050405020304" pitchFamily="18" charset="0"/>
              </a:rPr>
              <a:t>MERFISH </a:t>
            </a:r>
            <a:r>
              <a:rPr lang="en-US" sz="2000" dirty="0">
                <a:latin typeface="Times New Roman" panose="02020603050405020304" pitchFamily="18" charset="0"/>
                <a:cs typeface="Times New Roman" panose="02020603050405020304" pitchFamily="18" charset="0"/>
              </a:rPr>
              <a:t>– Multiplexed Error Robust Fluorescent </a:t>
            </a:r>
            <a:r>
              <a:rPr lang="en-US" sz="2000" i="1" dirty="0">
                <a:latin typeface="Times New Roman" panose="02020603050405020304" pitchFamily="18" charset="0"/>
                <a:cs typeface="Times New Roman" panose="02020603050405020304" pitchFamily="18" charset="0"/>
              </a:rPr>
              <a:t>in situ </a:t>
            </a:r>
            <a:r>
              <a:rPr lang="en-US" sz="2000" dirty="0">
                <a:latin typeface="Times New Roman" panose="02020603050405020304" pitchFamily="18" charset="0"/>
                <a:cs typeface="Times New Roman" panose="02020603050405020304" pitchFamily="18" charset="0"/>
              </a:rPr>
              <a:t>Hybridization</a:t>
            </a:r>
            <a:r>
              <a:rPr lang="en-US" sz="2000" i="1" dirty="0">
                <a:latin typeface="Times New Roman" panose="02020603050405020304" pitchFamily="18" charset="0"/>
                <a:cs typeface="Times New Roman" panose="02020603050405020304" pitchFamily="18" charset="0"/>
              </a:rPr>
              <a:t> </a:t>
            </a:r>
            <a:endParaRPr lang="en-US" sz="2000" dirty="0">
              <a:solidFill>
                <a:srgbClr val="7030A0"/>
              </a:solidFill>
              <a:latin typeface="Times New Roman" panose="02020603050405020304" pitchFamily="18" charset="0"/>
              <a:cs typeface="Times New Roman" panose="02020603050405020304" pitchFamily="18" charset="0"/>
            </a:endParaRPr>
          </a:p>
          <a:p>
            <a:endParaRPr lang="en-US" sz="2000" dirty="0"/>
          </a:p>
        </p:txBody>
      </p:sp>
      <p:cxnSp>
        <p:nvCxnSpPr>
          <p:cNvPr id="6" name="Straight Arrow Connector 5">
            <a:extLst>
              <a:ext uri="{FF2B5EF4-FFF2-40B4-BE49-F238E27FC236}">
                <a16:creationId xmlns:a16="http://schemas.microsoft.com/office/drawing/2014/main" id="{076EBCC7-EE20-F18C-6043-5AEA7DCCE2A1}"/>
              </a:ext>
            </a:extLst>
          </p:cNvPr>
          <p:cNvCxnSpPr>
            <a:cxnSpLocks/>
          </p:cNvCxnSpPr>
          <p:nvPr/>
        </p:nvCxnSpPr>
        <p:spPr>
          <a:xfrm>
            <a:off x="4232978" y="2991318"/>
            <a:ext cx="104522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356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0D315-71BE-4B5D-0528-DD9ABFB0959E}"/>
              </a:ext>
            </a:extLst>
          </p:cNvPr>
          <p:cNvSpPr>
            <a:spLocks noGrp="1"/>
          </p:cNvSpPr>
          <p:nvPr>
            <p:ph type="title"/>
          </p:nvPr>
        </p:nvSpPr>
        <p:spPr>
          <a:xfrm>
            <a:off x="901274" y="592275"/>
            <a:ext cx="10515600" cy="896252"/>
          </a:xfrm>
        </p:spPr>
        <p:txBody>
          <a:bodyPr>
            <a:normAutofit fontScale="90000"/>
          </a:bodyPr>
          <a:lstStyle/>
          <a:p>
            <a:r>
              <a:rPr lang="en-US" sz="4000" dirty="0">
                <a:latin typeface="Times New Roman" panose="02020603050405020304" pitchFamily="18" charset="0"/>
                <a:cs typeface="Times New Roman" panose="02020603050405020304" pitchFamily="18" charset="0"/>
              </a:rPr>
              <a:t>How do we design CRISPR-MERFISH? </a:t>
            </a:r>
            <a:br>
              <a:rPr lang="en-US" sz="40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DD988614-59BE-E0C2-34D4-117F9BEEFA7D}"/>
              </a:ext>
            </a:extLst>
          </p:cNvPr>
          <p:cNvGrpSpPr/>
          <p:nvPr/>
        </p:nvGrpSpPr>
        <p:grpSpPr>
          <a:xfrm>
            <a:off x="2403139" y="2271406"/>
            <a:ext cx="7626582" cy="1586962"/>
            <a:chOff x="1344478" y="1842038"/>
            <a:chExt cx="4714141" cy="1586962"/>
          </a:xfrm>
        </p:grpSpPr>
        <p:cxnSp>
          <p:nvCxnSpPr>
            <p:cNvPr id="5" name="Straight Connector 4">
              <a:extLst>
                <a:ext uri="{FF2B5EF4-FFF2-40B4-BE49-F238E27FC236}">
                  <a16:creationId xmlns:a16="http://schemas.microsoft.com/office/drawing/2014/main" id="{C3FB61DD-3103-CC84-11C8-AF6C8E737AD6}"/>
                </a:ext>
              </a:extLst>
            </p:cNvPr>
            <p:cNvCxnSpPr/>
            <p:nvPr/>
          </p:nvCxnSpPr>
          <p:spPr>
            <a:xfrm>
              <a:off x="1344478" y="3254551"/>
              <a:ext cx="4714141"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E08EEEAB-2D4F-9514-37F6-15C77C009A8E}"/>
                </a:ext>
              </a:extLst>
            </p:cNvPr>
            <p:cNvCxnSpPr/>
            <p:nvPr/>
          </p:nvCxnSpPr>
          <p:spPr>
            <a:xfrm>
              <a:off x="1344478" y="2772002"/>
              <a:ext cx="4714141"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39F1B7E9-DB67-8D4A-6118-FA94A5AE3B14}"/>
                </a:ext>
              </a:extLst>
            </p:cNvPr>
            <p:cNvCxnSpPr/>
            <p:nvPr/>
          </p:nvCxnSpPr>
          <p:spPr>
            <a:xfrm>
              <a:off x="1344478" y="2289453"/>
              <a:ext cx="4714141" cy="0"/>
            </a:xfrm>
            <a:prstGeom prst="line">
              <a:avLst/>
            </a:prstGeom>
            <a:ln w="28575"/>
          </p:spPr>
          <p:style>
            <a:lnRef idx="1">
              <a:schemeClr val="dk1"/>
            </a:lnRef>
            <a:fillRef idx="0">
              <a:schemeClr val="dk1"/>
            </a:fillRef>
            <a:effectRef idx="0">
              <a:schemeClr val="dk1"/>
            </a:effectRef>
            <a:fontRef idx="minor">
              <a:schemeClr val="tx1"/>
            </a:fontRef>
          </p:style>
        </p:cxnSp>
        <p:grpSp>
          <p:nvGrpSpPr>
            <p:cNvPr id="8" name="Group 7">
              <a:extLst>
                <a:ext uri="{FF2B5EF4-FFF2-40B4-BE49-F238E27FC236}">
                  <a16:creationId xmlns:a16="http://schemas.microsoft.com/office/drawing/2014/main" id="{516D2732-3DF1-1A05-6400-BFC0D32B8ABF}"/>
                </a:ext>
              </a:extLst>
            </p:cNvPr>
            <p:cNvGrpSpPr/>
            <p:nvPr/>
          </p:nvGrpSpPr>
          <p:grpSpPr>
            <a:xfrm>
              <a:off x="1521049" y="2115004"/>
              <a:ext cx="2486754" cy="348898"/>
              <a:chOff x="5161133" y="5646658"/>
              <a:chExt cx="4284823" cy="601173"/>
            </a:xfrm>
          </p:grpSpPr>
          <p:sp>
            <p:nvSpPr>
              <p:cNvPr id="20" name="Rectangle 19">
                <a:extLst>
                  <a:ext uri="{FF2B5EF4-FFF2-40B4-BE49-F238E27FC236}">
                    <a16:creationId xmlns:a16="http://schemas.microsoft.com/office/drawing/2014/main" id="{2C55AE83-3CA8-9232-86F8-1F99108FA219}"/>
                  </a:ext>
                </a:extLst>
              </p:cNvPr>
              <p:cNvSpPr/>
              <p:nvPr/>
            </p:nvSpPr>
            <p:spPr>
              <a:xfrm>
                <a:off x="5161133" y="5646658"/>
                <a:ext cx="1358611" cy="60117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tx1"/>
                    </a:solidFill>
                    <a:latin typeface="Times New Roman" panose="02020603050405020304" pitchFamily="18" charset="0"/>
                    <a:cs typeface="Times New Roman" panose="02020603050405020304" pitchFamily="18" charset="0"/>
                  </a:rPr>
                  <a:t>sgRNA 1</a:t>
                </a:r>
              </a:p>
            </p:txBody>
          </p:sp>
          <p:sp>
            <p:nvSpPr>
              <p:cNvPr id="21" name="Rectangle 20">
                <a:extLst>
                  <a:ext uri="{FF2B5EF4-FFF2-40B4-BE49-F238E27FC236}">
                    <a16:creationId xmlns:a16="http://schemas.microsoft.com/office/drawing/2014/main" id="{72CEDEF1-B831-2352-0AE7-D49B8A0D71D5}"/>
                  </a:ext>
                </a:extLst>
              </p:cNvPr>
              <p:cNvSpPr/>
              <p:nvPr/>
            </p:nvSpPr>
            <p:spPr>
              <a:xfrm>
                <a:off x="6906732" y="5646658"/>
                <a:ext cx="2539224" cy="60117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tx1"/>
                    </a:solidFill>
                    <a:latin typeface="Times New Roman" panose="02020603050405020304" pitchFamily="18" charset="0"/>
                    <a:cs typeface="Times New Roman" panose="02020603050405020304" pitchFamily="18" charset="0"/>
                  </a:rPr>
                  <a:t>Reporter 1 / URS 1</a:t>
                </a:r>
              </a:p>
            </p:txBody>
          </p:sp>
        </p:grpSp>
        <p:grpSp>
          <p:nvGrpSpPr>
            <p:cNvPr id="9" name="Group 8">
              <a:extLst>
                <a:ext uri="{FF2B5EF4-FFF2-40B4-BE49-F238E27FC236}">
                  <a16:creationId xmlns:a16="http://schemas.microsoft.com/office/drawing/2014/main" id="{441F675F-9F6D-6DFD-1FDA-CFB229105D1B}"/>
                </a:ext>
              </a:extLst>
            </p:cNvPr>
            <p:cNvGrpSpPr/>
            <p:nvPr/>
          </p:nvGrpSpPr>
          <p:grpSpPr>
            <a:xfrm>
              <a:off x="1521049" y="2597554"/>
              <a:ext cx="2486754" cy="348901"/>
              <a:chOff x="5161133" y="5646658"/>
              <a:chExt cx="4284823" cy="601178"/>
            </a:xfrm>
          </p:grpSpPr>
          <p:sp>
            <p:nvSpPr>
              <p:cNvPr id="18" name="Rectangle 17">
                <a:extLst>
                  <a:ext uri="{FF2B5EF4-FFF2-40B4-BE49-F238E27FC236}">
                    <a16:creationId xmlns:a16="http://schemas.microsoft.com/office/drawing/2014/main" id="{92B41A24-9D35-FB60-9B33-34248CFCCD24}"/>
                  </a:ext>
                </a:extLst>
              </p:cNvPr>
              <p:cNvSpPr/>
              <p:nvPr/>
            </p:nvSpPr>
            <p:spPr>
              <a:xfrm>
                <a:off x="5161133" y="5646658"/>
                <a:ext cx="1358611" cy="60117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tx1"/>
                    </a:solidFill>
                    <a:latin typeface="Times New Roman" panose="02020603050405020304" pitchFamily="18" charset="0"/>
                    <a:cs typeface="Times New Roman" panose="02020603050405020304" pitchFamily="18" charset="0"/>
                  </a:rPr>
                  <a:t>sgRNA 2</a:t>
                </a:r>
              </a:p>
            </p:txBody>
          </p:sp>
          <p:sp>
            <p:nvSpPr>
              <p:cNvPr id="19" name="Rectangle 18">
                <a:extLst>
                  <a:ext uri="{FF2B5EF4-FFF2-40B4-BE49-F238E27FC236}">
                    <a16:creationId xmlns:a16="http://schemas.microsoft.com/office/drawing/2014/main" id="{5158446E-B2A7-D83F-06FC-8E7C0773887B}"/>
                  </a:ext>
                </a:extLst>
              </p:cNvPr>
              <p:cNvSpPr/>
              <p:nvPr/>
            </p:nvSpPr>
            <p:spPr>
              <a:xfrm>
                <a:off x="6906732" y="5646663"/>
                <a:ext cx="2539224" cy="601173"/>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tx1"/>
                    </a:solidFill>
                    <a:latin typeface="Times New Roman" panose="02020603050405020304" pitchFamily="18" charset="0"/>
                    <a:cs typeface="Times New Roman" panose="02020603050405020304" pitchFamily="18" charset="0"/>
                  </a:rPr>
                  <a:t>Reporter 2 / URS 2</a:t>
                </a:r>
              </a:p>
            </p:txBody>
          </p:sp>
        </p:grpSp>
        <p:grpSp>
          <p:nvGrpSpPr>
            <p:cNvPr id="10" name="Group 9">
              <a:extLst>
                <a:ext uri="{FF2B5EF4-FFF2-40B4-BE49-F238E27FC236}">
                  <a16:creationId xmlns:a16="http://schemas.microsoft.com/office/drawing/2014/main" id="{2AD06F0A-F4D9-1CF3-11E4-D81A0938D2B1}"/>
                </a:ext>
              </a:extLst>
            </p:cNvPr>
            <p:cNvGrpSpPr/>
            <p:nvPr/>
          </p:nvGrpSpPr>
          <p:grpSpPr>
            <a:xfrm>
              <a:off x="1521049" y="3080102"/>
              <a:ext cx="2486754" cy="348898"/>
              <a:chOff x="5161133" y="5646658"/>
              <a:chExt cx="4284823" cy="601173"/>
            </a:xfrm>
          </p:grpSpPr>
          <p:sp>
            <p:nvSpPr>
              <p:cNvPr id="16" name="Rectangle 15">
                <a:extLst>
                  <a:ext uri="{FF2B5EF4-FFF2-40B4-BE49-F238E27FC236}">
                    <a16:creationId xmlns:a16="http://schemas.microsoft.com/office/drawing/2014/main" id="{4C8B7446-6DC2-C362-BEBA-D472F986F5B3}"/>
                  </a:ext>
                </a:extLst>
              </p:cNvPr>
              <p:cNvSpPr/>
              <p:nvPr/>
            </p:nvSpPr>
            <p:spPr>
              <a:xfrm>
                <a:off x="5161133" y="5646658"/>
                <a:ext cx="1358611" cy="60117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tx1"/>
                    </a:solidFill>
                    <a:latin typeface="Times New Roman" panose="02020603050405020304" pitchFamily="18" charset="0"/>
                    <a:cs typeface="Times New Roman" panose="02020603050405020304" pitchFamily="18" charset="0"/>
                  </a:rPr>
                  <a:t>sgRNA </a:t>
                </a:r>
                <a:r>
                  <a:rPr lang="en-US" sz="2000" i="1" dirty="0">
                    <a:solidFill>
                      <a:schemeClr val="tx1"/>
                    </a:solidFill>
                    <a:latin typeface="Times New Roman" panose="02020603050405020304" pitchFamily="18" charset="0"/>
                    <a:cs typeface="Times New Roman" panose="02020603050405020304" pitchFamily="18" charset="0"/>
                  </a:rPr>
                  <a:t>N</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F141EF55-96BA-4801-AE74-5BB527E74202}"/>
                  </a:ext>
                </a:extLst>
              </p:cNvPr>
              <p:cNvSpPr/>
              <p:nvPr/>
            </p:nvSpPr>
            <p:spPr>
              <a:xfrm>
                <a:off x="6906732" y="5646658"/>
                <a:ext cx="2539224" cy="60117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tx1"/>
                    </a:solidFill>
                    <a:latin typeface="Times New Roman" panose="02020603050405020304" pitchFamily="18" charset="0"/>
                    <a:cs typeface="Times New Roman" panose="02020603050405020304" pitchFamily="18" charset="0"/>
                  </a:rPr>
                  <a:t>Reporter </a:t>
                </a:r>
                <a:r>
                  <a:rPr lang="en-US" sz="2000" i="1" dirty="0">
                    <a:solidFill>
                      <a:schemeClr val="tx1"/>
                    </a:solidFill>
                    <a:latin typeface="Times New Roman" panose="02020603050405020304" pitchFamily="18" charset="0"/>
                    <a:cs typeface="Times New Roman" panose="02020603050405020304" pitchFamily="18" charset="0"/>
                  </a:rPr>
                  <a:t>N </a:t>
                </a:r>
                <a:r>
                  <a:rPr lang="en-US" sz="2000" dirty="0">
                    <a:solidFill>
                      <a:schemeClr val="tx1"/>
                    </a:solidFill>
                    <a:latin typeface="Times New Roman" panose="02020603050405020304" pitchFamily="18" charset="0"/>
                    <a:cs typeface="Times New Roman" panose="02020603050405020304" pitchFamily="18" charset="0"/>
                  </a:rPr>
                  <a:t>/ URS 3</a:t>
                </a:r>
              </a:p>
            </p:txBody>
          </p:sp>
        </p:grpSp>
        <p:sp>
          <p:nvSpPr>
            <p:cNvPr id="11" name="Arrow: Bent 10">
              <a:extLst>
                <a:ext uri="{FF2B5EF4-FFF2-40B4-BE49-F238E27FC236}">
                  <a16:creationId xmlns:a16="http://schemas.microsoft.com/office/drawing/2014/main" id="{31320C63-8227-56F7-E004-52C7A129E20E}"/>
                </a:ext>
              </a:extLst>
            </p:cNvPr>
            <p:cNvSpPr/>
            <p:nvPr/>
          </p:nvSpPr>
          <p:spPr>
            <a:xfrm>
              <a:off x="1408206" y="1842038"/>
              <a:ext cx="230559" cy="445527"/>
            </a:xfrm>
            <a:prstGeom prst="bentArrow">
              <a:avLst/>
            </a:prstGeom>
            <a:solidFill>
              <a:schemeClr val="tx1"/>
            </a:solidFill>
            <a:ln>
              <a:solidFill>
                <a:srgbClr val="3A3A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a:solidFill>
                  <a:schemeClr val="tx1"/>
                </a:solidFill>
              </a:endParaRPr>
            </a:p>
          </p:txBody>
        </p:sp>
        <p:sp>
          <p:nvSpPr>
            <p:cNvPr id="12" name="Arrow: Bent 11">
              <a:extLst>
                <a:ext uri="{FF2B5EF4-FFF2-40B4-BE49-F238E27FC236}">
                  <a16:creationId xmlns:a16="http://schemas.microsoft.com/office/drawing/2014/main" id="{59F4DAB1-AE17-F278-3335-7DA95EE12307}"/>
                </a:ext>
              </a:extLst>
            </p:cNvPr>
            <p:cNvSpPr/>
            <p:nvPr/>
          </p:nvSpPr>
          <p:spPr>
            <a:xfrm>
              <a:off x="2385954" y="1842038"/>
              <a:ext cx="230559" cy="445527"/>
            </a:xfrm>
            <a:prstGeom prst="bentArrow">
              <a:avLst/>
            </a:prstGeom>
            <a:solidFill>
              <a:schemeClr val="tx1"/>
            </a:solidFill>
            <a:ln>
              <a:solidFill>
                <a:srgbClr val="3A3A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a:solidFill>
                  <a:schemeClr val="tx1"/>
                </a:solidFill>
              </a:endParaRPr>
            </a:p>
          </p:txBody>
        </p:sp>
        <p:sp>
          <p:nvSpPr>
            <p:cNvPr id="13" name="Rectangle 12">
              <a:extLst>
                <a:ext uri="{FF2B5EF4-FFF2-40B4-BE49-F238E27FC236}">
                  <a16:creationId xmlns:a16="http://schemas.microsoft.com/office/drawing/2014/main" id="{9A943831-C8C2-311E-3538-D97417F0DFFF}"/>
                </a:ext>
              </a:extLst>
            </p:cNvPr>
            <p:cNvSpPr/>
            <p:nvPr/>
          </p:nvSpPr>
          <p:spPr>
            <a:xfrm>
              <a:off x="4040852" y="2113116"/>
              <a:ext cx="1877657" cy="348898"/>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latin typeface="Times New Roman" panose="02020603050405020304" pitchFamily="18" charset="0"/>
                  <a:cs typeface="Times New Roman" panose="02020603050405020304" pitchFamily="18" charset="0"/>
                </a:rPr>
                <a:t>Vex Fluor</a:t>
              </a:r>
            </a:p>
          </p:txBody>
        </p:sp>
        <p:sp>
          <p:nvSpPr>
            <p:cNvPr id="14" name="Rectangle 13">
              <a:extLst>
                <a:ext uri="{FF2B5EF4-FFF2-40B4-BE49-F238E27FC236}">
                  <a16:creationId xmlns:a16="http://schemas.microsoft.com/office/drawing/2014/main" id="{CA9DBF6D-D65E-5BB7-5E56-159E1B9831E1}"/>
                </a:ext>
              </a:extLst>
            </p:cNvPr>
            <p:cNvSpPr/>
            <p:nvPr/>
          </p:nvSpPr>
          <p:spPr>
            <a:xfrm>
              <a:off x="4040852" y="2598351"/>
              <a:ext cx="1877657" cy="348898"/>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latin typeface="Times New Roman" panose="02020603050405020304" pitchFamily="18" charset="0"/>
                  <a:cs typeface="Times New Roman" panose="02020603050405020304" pitchFamily="18" charset="0"/>
                </a:rPr>
                <a:t>Vex Fluor</a:t>
              </a:r>
            </a:p>
          </p:txBody>
        </p:sp>
        <p:sp>
          <p:nvSpPr>
            <p:cNvPr id="15" name="Rectangle 14">
              <a:extLst>
                <a:ext uri="{FF2B5EF4-FFF2-40B4-BE49-F238E27FC236}">
                  <a16:creationId xmlns:a16="http://schemas.microsoft.com/office/drawing/2014/main" id="{9D24E876-F248-C66B-03E6-FB0275080371}"/>
                </a:ext>
              </a:extLst>
            </p:cNvPr>
            <p:cNvSpPr/>
            <p:nvPr/>
          </p:nvSpPr>
          <p:spPr>
            <a:xfrm>
              <a:off x="4040852" y="3073363"/>
              <a:ext cx="1877657" cy="348898"/>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latin typeface="Times New Roman" panose="02020603050405020304" pitchFamily="18" charset="0"/>
                  <a:cs typeface="Times New Roman" panose="02020603050405020304" pitchFamily="18" charset="0"/>
                </a:rPr>
                <a:t>Vex Fluor</a:t>
              </a:r>
            </a:p>
          </p:txBody>
        </p:sp>
      </p:grpSp>
      <p:sp>
        <p:nvSpPr>
          <p:cNvPr id="22" name="TextBox 18">
            <a:extLst>
              <a:ext uri="{FF2B5EF4-FFF2-40B4-BE49-F238E27FC236}">
                <a16:creationId xmlns:a16="http://schemas.microsoft.com/office/drawing/2014/main" id="{16386B39-C447-99B7-0966-350CA5E0EDB0}"/>
              </a:ext>
            </a:extLst>
          </p:cNvPr>
          <p:cNvSpPr txBox="1">
            <a:spLocks/>
          </p:cNvSpPr>
          <p:nvPr/>
        </p:nvSpPr>
        <p:spPr>
          <a:xfrm>
            <a:off x="900514" y="1643521"/>
            <a:ext cx="10515600" cy="424732"/>
          </a:xfrm>
          <a:prstGeom prst="rect">
            <a:avLst/>
          </a:prstGeom>
          <a:noFill/>
        </p:spPr>
        <p:txBody>
          <a:bodyPr vert="horz" wrap="square" lIns="91440" tIns="45720" rIns="91440" bIns="45720" rtlCol="0">
            <a:spAutoFit/>
          </a:bodyPr>
          <a:lstStyle>
            <a:defPPr>
              <a:defRPr lang="en-US"/>
            </a:defPPr>
            <a:lvl1pPr marL="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286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743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200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657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sz="2000" dirty="0"/>
              <a:t>  </a:t>
            </a:r>
            <a:r>
              <a:rPr lang="en-US" sz="2400" dirty="0">
                <a:latin typeface="Times New Roman" panose="02020603050405020304" pitchFamily="18" charset="0"/>
                <a:cs typeface="Times New Roman" panose="02020603050405020304" pitchFamily="18" charset="0"/>
              </a:rPr>
              <a:t>Reporter or Untranslated Random Sequence (URS) detection infers sgRNA identity</a:t>
            </a:r>
          </a:p>
        </p:txBody>
      </p:sp>
      <p:sp>
        <p:nvSpPr>
          <p:cNvPr id="23" name="TextBox 42">
            <a:extLst>
              <a:ext uri="{FF2B5EF4-FFF2-40B4-BE49-F238E27FC236}">
                <a16:creationId xmlns:a16="http://schemas.microsoft.com/office/drawing/2014/main" id="{4E7CBA51-F355-75AF-3D07-7D853AA41ABA}"/>
              </a:ext>
            </a:extLst>
          </p:cNvPr>
          <p:cNvSpPr txBox="1"/>
          <p:nvPr/>
        </p:nvSpPr>
        <p:spPr>
          <a:xfrm>
            <a:off x="3595164" y="4494779"/>
            <a:ext cx="549990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Probe attachment with Reporter sequence</a:t>
            </a:r>
          </a:p>
        </p:txBody>
      </p:sp>
      <p:grpSp>
        <p:nvGrpSpPr>
          <p:cNvPr id="24" name="Group 23">
            <a:extLst>
              <a:ext uri="{FF2B5EF4-FFF2-40B4-BE49-F238E27FC236}">
                <a16:creationId xmlns:a16="http://schemas.microsoft.com/office/drawing/2014/main" id="{D783B12C-2BD6-94CF-D5E0-47415D01667C}"/>
              </a:ext>
            </a:extLst>
          </p:cNvPr>
          <p:cNvGrpSpPr/>
          <p:nvPr/>
        </p:nvGrpSpPr>
        <p:grpSpPr>
          <a:xfrm>
            <a:off x="4107299" y="5268108"/>
            <a:ext cx="1059832" cy="280125"/>
            <a:chOff x="7481094" y="4666773"/>
            <a:chExt cx="3242443" cy="857012"/>
          </a:xfrm>
        </p:grpSpPr>
        <p:grpSp>
          <p:nvGrpSpPr>
            <p:cNvPr id="25" name="Group 24">
              <a:extLst>
                <a:ext uri="{FF2B5EF4-FFF2-40B4-BE49-F238E27FC236}">
                  <a16:creationId xmlns:a16="http://schemas.microsoft.com/office/drawing/2014/main" id="{36F25C76-FFF4-0DDF-6AE7-7182E2C1713B}"/>
                </a:ext>
              </a:extLst>
            </p:cNvPr>
            <p:cNvGrpSpPr/>
            <p:nvPr/>
          </p:nvGrpSpPr>
          <p:grpSpPr>
            <a:xfrm>
              <a:off x="9024228" y="4768182"/>
              <a:ext cx="800100" cy="597369"/>
              <a:chOff x="6527800" y="5041431"/>
              <a:chExt cx="800100" cy="597369"/>
            </a:xfrm>
          </p:grpSpPr>
          <p:cxnSp>
            <p:nvCxnSpPr>
              <p:cNvPr id="37" name="Straight Connector 36">
                <a:extLst>
                  <a:ext uri="{FF2B5EF4-FFF2-40B4-BE49-F238E27FC236}">
                    <a16:creationId xmlns:a16="http://schemas.microsoft.com/office/drawing/2014/main" id="{B6AEBFBA-17F1-F176-F224-BF45A2B810EA}"/>
                  </a:ext>
                </a:extLst>
              </p:cNvPr>
              <p:cNvCxnSpPr/>
              <p:nvPr/>
            </p:nvCxnSpPr>
            <p:spPr>
              <a:xfrm flipV="1">
                <a:off x="6527800" y="5213866"/>
                <a:ext cx="584200" cy="424934"/>
              </a:xfrm>
              <a:prstGeom prst="line">
                <a:avLst/>
              </a:prstGeom>
            </p:spPr>
            <p:style>
              <a:lnRef idx="1">
                <a:schemeClr val="dk1"/>
              </a:lnRef>
              <a:fillRef idx="0">
                <a:schemeClr val="dk1"/>
              </a:fillRef>
              <a:effectRef idx="0">
                <a:schemeClr val="dk1"/>
              </a:effectRef>
              <a:fontRef idx="minor">
                <a:schemeClr val="tx1"/>
              </a:fontRef>
            </p:style>
          </p:cxnSp>
          <p:sp>
            <p:nvSpPr>
              <p:cNvPr id="38" name="Oval 37">
                <a:extLst>
                  <a:ext uri="{FF2B5EF4-FFF2-40B4-BE49-F238E27FC236}">
                    <a16:creationId xmlns:a16="http://schemas.microsoft.com/office/drawing/2014/main" id="{CCEDACD1-1C22-7A83-742E-5291C359F1A6}"/>
                  </a:ext>
                </a:extLst>
              </p:cNvPr>
              <p:cNvSpPr/>
              <p:nvPr/>
            </p:nvSpPr>
            <p:spPr>
              <a:xfrm>
                <a:off x="7086600" y="5041431"/>
                <a:ext cx="241300" cy="241300"/>
              </a:xfrm>
              <a:prstGeom prst="ellipse">
                <a:avLst/>
              </a:prstGeom>
              <a:solidFill>
                <a:srgbClr val="DE4E3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26" name="Group 25">
              <a:extLst>
                <a:ext uri="{FF2B5EF4-FFF2-40B4-BE49-F238E27FC236}">
                  <a16:creationId xmlns:a16="http://schemas.microsoft.com/office/drawing/2014/main" id="{3DF11A54-51BA-C911-C0A0-5D87F84BBC08}"/>
                </a:ext>
              </a:extLst>
            </p:cNvPr>
            <p:cNvGrpSpPr/>
            <p:nvPr/>
          </p:nvGrpSpPr>
          <p:grpSpPr>
            <a:xfrm>
              <a:off x="8236828" y="5098851"/>
              <a:ext cx="1371600" cy="424934"/>
              <a:chOff x="5626100" y="5054600"/>
              <a:chExt cx="1371600" cy="424934"/>
            </a:xfrm>
          </p:grpSpPr>
          <p:cxnSp>
            <p:nvCxnSpPr>
              <p:cNvPr id="35" name="Straight Connector 34">
                <a:extLst>
                  <a:ext uri="{FF2B5EF4-FFF2-40B4-BE49-F238E27FC236}">
                    <a16:creationId xmlns:a16="http://schemas.microsoft.com/office/drawing/2014/main" id="{DCD564EC-A1B1-C7AA-E25B-DBA54496578E}"/>
                  </a:ext>
                </a:extLst>
              </p:cNvPr>
              <p:cNvCxnSpPr/>
              <p:nvPr/>
            </p:nvCxnSpPr>
            <p:spPr>
              <a:xfrm>
                <a:off x="5626100" y="5479534"/>
                <a:ext cx="787400" cy="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CEC2487-971F-90C8-FF66-D5AB5AA25B59}"/>
                  </a:ext>
                </a:extLst>
              </p:cNvPr>
              <p:cNvCxnSpPr/>
              <p:nvPr/>
            </p:nvCxnSpPr>
            <p:spPr>
              <a:xfrm flipV="1">
                <a:off x="6413500" y="5054600"/>
                <a:ext cx="584200" cy="424934"/>
              </a:xfrm>
              <a:prstGeom prst="line">
                <a:avLst/>
              </a:prstGeom>
            </p:spPr>
            <p:style>
              <a:lnRef idx="1">
                <a:schemeClr val="accent2"/>
              </a:lnRef>
              <a:fillRef idx="0">
                <a:schemeClr val="accent2"/>
              </a:fillRef>
              <a:effectRef idx="0">
                <a:schemeClr val="accent2"/>
              </a:effectRef>
              <a:fontRef idx="minor">
                <a:schemeClr val="tx1"/>
              </a:fontRef>
            </p:style>
          </p:cxnSp>
        </p:grpSp>
        <p:cxnSp>
          <p:nvCxnSpPr>
            <p:cNvPr id="27" name="Straight Connector 26">
              <a:extLst>
                <a:ext uri="{FF2B5EF4-FFF2-40B4-BE49-F238E27FC236}">
                  <a16:creationId xmlns:a16="http://schemas.microsoft.com/office/drawing/2014/main" id="{2D9DE582-E653-41E0-198D-6ED7108380FC}"/>
                </a:ext>
              </a:extLst>
            </p:cNvPr>
            <p:cNvCxnSpPr/>
            <p:nvPr/>
          </p:nvCxnSpPr>
          <p:spPr>
            <a:xfrm flipH="1" flipV="1">
              <a:off x="7652628" y="5098851"/>
              <a:ext cx="584200" cy="424934"/>
            </a:xfrm>
            <a:prstGeom prst="line">
              <a:avLst/>
            </a:prstGeom>
            <a:ln>
              <a:solidFill>
                <a:srgbClr val="CC0099"/>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C1FBB95-3A3E-A530-218A-FA12B0408900}"/>
                </a:ext>
              </a:extLst>
            </p:cNvPr>
            <p:cNvCxnSpPr/>
            <p:nvPr/>
          </p:nvCxnSpPr>
          <p:spPr>
            <a:xfrm flipH="1">
              <a:off x="9608428" y="5093056"/>
              <a:ext cx="787400" cy="0"/>
            </a:xfrm>
            <a:prstGeom prst="line">
              <a:avLst/>
            </a:prstGeom>
          </p:spPr>
          <p:style>
            <a:lnRef idx="1">
              <a:schemeClr val="accent5"/>
            </a:lnRef>
            <a:fillRef idx="0">
              <a:schemeClr val="accent5"/>
            </a:fillRef>
            <a:effectRef idx="0">
              <a:schemeClr val="accent5"/>
            </a:effectRef>
            <a:fontRef idx="minor">
              <a:schemeClr val="tx1"/>
            </a:fontRef>
          </p:style>
        </p:cxnSp>
        <p:grpSp>
          <p:nvGrpSpPr>
            <p:cNvPr id="29" name="Group 28">
              <a:extLst>
                <a:ext uri="{FF2B5EF4-FFF2-40B4-BE49-F238E27FC236}">
                  <a16:creationId xmlns:a16="http://schemas.microsoft.com/office/drawing/2014/main" id="{D34B3AC3-DA5C-890B-1669-7A3FD3160860}"/>
                </a:ext>
              </a:extLst>
            </p:cNvPr>
            <p:cNvGrpSpPr/>
            <p:nvPr/>
          </p:nvGrpSpPr>
          <p:grpSpPr>
            <a:xfrm rot="2138625">
              <a:off x="9923437" y="4705425"/>
              <a:ext cx="800100" cy="597369"/>
              <a:chOff x="6527800" y="5041431"/>
              <a:chExt cx="800100" cy="597369"/>
            </a:xfrm>
          </p:grpSpPr>
          <p:cxnSp>
            <p:nvCxnSpPr>
              <p:cNvPr id="33" name="Straight Connector 32">
                <a:extLst>
                  <a:ext uri="{FF2B5EF4-FFF2-40B4-BE49-F238E27FC236}">
                    <a16:creationId xmlns:a16="http://schemas.microsoft.com/office/drawing/2014/main" id="{F7CE5017-5138-3C6D-C4C7-03C4E6545A68}"/>
                  </a:ext>
                </a:extLst>
              </p:cNvPr>
              <p:cNvCxnSpPr/>
              <p:nvPr/>
            </p:nvCxnSpPr>
            <p:spPr>
              <a:xfrm flipV="1">
                <a:off x="6527800" y="5213866"/>
                <a:ext cx="584200" cy="424934"/>
              </a:xfrm>
              <a:prstGeom prst="line">
                <a:avLst/>
              </a:prstGeom>
            </p:spPr>
            <p:style>
              <a:lnRef idx="1">
                <a:schemeClr val="dk1"/>
              </a:lnRef>
              <a:fillRef idx="0">
                <a:schemeClr val="dk1"/>
              </a:fillRef>
              <a:effectRef idx="0">
                <a:schemeClr val="dk1"/>
              </a:effectRef>
              <a:fontRef idx="minor">
                <a:schemeClr val="tx1"/>
              </a:fontRef>
            </p:style>
          </p:cxnSp>
          <p:sp>
            <p:nvSpPr>
              <p:cNvPr id="34" name="Oval 33">
                <a:extLst>
                  <a:ext uri="{FF2B5EF4-FFF2-40B4-BE49-F238E27FC236}">
                    <a16:creationId xmlns:a16="http://schemas.microsoft.com/office/drawing/2014/main" id="{BAF012D2-6B7F-3362-E783-F1EDCAF17D62}"/>
                  </a:ext>
                </a:extLst>
              </p:cNvPr>
              <p:cNvSpPr/>
              <p:nvPr/>
            </p:nvSpPr>
            <p:spPr>
              <a:xfrm>
                <a:off x="7086600" y="5041431"/>
                <a:ext cx="241300" cy="241300"/>
              </a:xfrm>
              <a:prstGeom prst="ellipse">
                <a:avLst/>
              </a:prstGeom>
              <a:solidFill>
                <a:srgbClr val="00A6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30" name="Group 29">
              <a:extLst>
                <a:ext uri="{FF2B5EF4-FFF2-40B4-BE49-F238E27FC236}">
                  <a16:creationId xmlns:a16="http://schemas.microsoft.com/office/drawing/2014/main" id="{131B01AA-AAEA-8D0C-11CB-4BBB5C18EEB4}"/>
                </a:ext>
              </a:extLst>
            </p:cNvPr>
            <p:cNvGrpSpPr/>
            <p:nvPr/>
          </p:nvGrpSpPr>
          <p:grpSpPr>
            <a:xfrm rot="15174241">
              <a:off x="7379729" y="4768138"/>
              <a:ext cx="800100" cy="597369"/>
              <a:chOff x="6527800" y="5041431"/>
              <a:chExt cx="800100" cy="597369"/>
            </a:xfrm>
            <a:solidFill>
              <a:srgbClr val="7030A0"/>
            </a:solidFill>
          </p:grpSpPr>
          <p:cxnSp>
            <p:nvCxnSpPr>
              <p:cNvPr id="31" name="Straight Connector 30">
                <a:extLst>
                  <a:ext uri="{FF2B5EF4-FFF2-40B4-BE49-F238E27FC236}">
                    <a16:creationId xmlns:a16="http://schemas.microsoft.com/office/drawing/2014/main" id="{5141207E-8196-F6DA-5E02-265CCF282A68}"/>
                  </a:ext>
                </a:extLst>
              </p:cNvPr>
              <p:cNvCxnSpPr/>
              <p:nvPr/>
            </p:nvCxnSpPr>
            <p:spPr>
              <a:xfrm flipV="1">
                <a:off x="6527800" y="5213866"/>
                <a:ext cx="584200" cy="424934"/>
              </a:xfrm>
              <a:prstGeom prst="line">
                <a:avLst/>
              </a:prstGeom>
              <a:grpFill/>
            </p:spPr>
            <p:style>
              <a:lnRef idx="1">
                <a:schemeClr val="dk1"/>
              </a:lnRef>
              <a:fillRef idx="0">
                <a:schemeClr val="dk1"/>
              </a:fillRef>
              <a:effectRef idx="0">
                <a:schemeClr val="dk1"/>
              </a:effectRef>
              <a:fontRef idx="minor">
                <a:schemeClr val="tx1"/>
              </a:fontRef>
            </p:style>
          </p:cxnSp>
          <p:sp>
            <p:nvSpPr>
              <p:cNvPr id="32" name="Oval 31">
                <a:extLst>
                  <a:ext uri="{FF2B5EF4-FFF2-40B4-BE49-F238E27FC236}">
                    <a16:creationId xmlns:a16="http://schemas.microsoft.com/office/drawing/2014/main" id="{0E28FA4F-4E00-F8CF-47E9-0C6CE1AED214}"/>
                  </a:ext>
                </a:extLst>
              </p:cNvPr>
              <p:cNvSpPr/>
              <p:nvPr/>
            </p:nvSpPr>
            <p:spPr>
              <a:xfrm>
                <a:off x="7086600" y="5041431"/>
                <a:ext cx="241300" cy="2413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grpSp>
        <p:nvGrpSpPr>
          <p:cNvPr id="39" name="Group 38">
            <a:extLst>
              <a:ext uri="{FF2B5EF4-FFF2-40B4-BE49-F238E27FC236}">
                <a16:creationId xmlns:a16="http://schemas.microsoft.com/office/drawing/2014/main" id="{0ACC6742-8D67-9A15-A9E1-1B06F33A14FB}"/>
              </a:ext>
            </a:extLst>
          </p:cNvPr>
          <p:cNvGrpSpPr/>
          <p:nvPr/>
        </p:nvGrpSpPr>
        <p:grpSpPr>
          <a:xfrm>
            <a:off x="5392400" y="5294059"/>
            <a:ext cx="1059832" cy="280125"/>
            <a:chOff x="7481094" y="4666773"/>
            <a:chExt cx="3242443" cy="857012"/>
          </a:xfrm>
        </p:grpSpPr>
        <p:grpSp>
          <p:nvGrpSpPr>
            <p:cNvPr id="40" name="Group 39">
              <a:extLst>
                <a:ext uri="{FF2B5EF4-FFF2-40B4-BE49-F238E27FC236}">
                  <a16:creationId xmlns:a16="http://schemas.microsoft.com/office/drawing/2014/main" id="{5B71D263-D0E2-565F-1346-4E23AA822FAA}"/>
                </a:ext>
              </a:extLst>
            </p:cNvPr>
            <p:cNvGrpSpPr/>
            <p:nvPr/>
          </p:nvGrpSpPr>
          <p:grpSpPr>
            <a:xfrm>
              <a:off x="9024228" y="4768182"/>
              <a:ext cx="800100" cy="597369"/>
              <a:chOff x="6527800" y="5041431"/>
              <a:chExt cx="800100" cy="597369"/>
            </a:xfrm>
          </p:grpSpPr>
          <p:cxnSp>
            <p:nvCxnSpPr>
              <p:cNvPr id="52" name="Straight Connector 51">
                <a:extLst>
                  <a:ext uri="{FF2B5EF4-FFF2-40B4-BE49-F238E27FC236}">
                    <a16:creationId xmlns:a16="http://schemas.microsoft.com/office/drawing/2014/main" id="{0A2A3ED1-9CFF-B8AE-A18A-F16CE6E6F077}"/>
                  </a:ext>
                </a:extLst>
              </p:cNvPr>
              <p:cNvCxnSpPr/>
              <p:nvPr/>
            </p:nvCxnSpPr>
            <p:spPr>
              <a:xfrm flipV="1">
                <a:off x="6527800" y="5213866"/>
                <a:ext cx="584200" cy="424934"/>
              </a:xfrm>
              <a:prstGeom prst="line">
                <a:avLst/>
              </a:prstGeom>
            </p:spPr>
            <p:style>
              <a:lnRef idx="1">
                <a:schemeClr val="dk1"/>
              </a:lnRef>
              <a:fillRef idx="0">
                <a:schemeClr val="dk1"/>
              </a:fillRef>
              <a:effectRef idx="0">
                <a:schemeClr val="dk1"/>
              </a:effectRef>
              <a:fontRef idx="minor">
                <a:schemeClr val="tx1"/>
              </a:fontRef>
            </p:style>
          </p:cxnSp>
          <p:sp>
            <p:nvSpPr>
              <p:cNvPr id="53" name="Oval 52">
                <a:extLst>
                  <a:ext uri="{FF2B5EF4-FFF2-40B4-BE49-F238E27FC236}">
                    <a16:creationId xmlns:a16="http://schemas.microsoft.com/office/drawing/2014/main" id="{F1F968FA-A5EA-49C4-CC79-D06EEEDA8A07}"/>
                  </a:ext>
                </a:extLst>
              </p:cNvPr>
              <p:cNvSpPr/>
              <p:nvPr/>
            </p:nvSpPr>
            <p:spPr>
              <a:xfrm>
                <a:off x="7086600" y="5041431"/>
                <a:ext cx="241300" cy="241300"/>
              </a:xfrm>
              <a:prstGeom prst="ellipse">
                <a:avLst/>
              </a:prstGeom>
              <a:solidFill>
                <a:srgbClr val="DE4E3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41" name="Group 40">
              <a:extLst>
                <a:ext uri="{FF2B5EF4-FFF2-40B4-BE49-F238E27FC236}">
                  <a16:creationId xmlns:a16="http://schemas.microsoft.com/office/drawing/2014/main" id="{42D45858-EC8C-7486-58FA-039CDB076356}"/>
                </a:ext>
              </a:extLst>
            </p:cNvPr>
            <p:cNvGrpSpPr/>
            <p:nvPr/>
          </p:nvGrpSpPr>
          <p:grpSpPr>
            <a:xfrm>
              <a:off x="8236828" y="5098851"/>
              <a:ext cx="1371600" cy="424934"/>
              <a:chOff x="5626100" y="5054600"/>
              <a:chExt cx="1371600" cy="424934"/>
            </a:xfrm>
          </p:grpSpPr>
          <p:cxnSp>
            <p:nvCxnSpPr>
              <p:cNvPr id="50" name="Straight Connector 49">
                <a:extLst>
                  <a:ext uri="{FF2B5EF4-FFF2-40B4-BE49-F238E27FC236}">
                    <a16:creationId xmlns:a16="http://schemas.microsoft.com/office/drawing/2014/main" id="{BE0B5E5C-1679-4CFB-A4D2-162BF9409D9A}"/>
                  </a:ext>
                </a:extLst>
              </p:cNvPr>
              <p:cNvCxnSpPr/>
              <p:nvPr/>
            </p:nvCxnSpPr>
            <p:spPr>
              <a:xfrm>
                <a:off x="5626100" y="5479534"/>
                <a:ext cx="787400" cy="0"/>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41873EE8-5303-34E2-4406-CFFBA3754629}"/>
                  </a:ext>
                </a:extLst>
              </p:cNvPr>
              <p:cNvCxnSpPr/>
              <p:nvPr/>
            </p:nvCxnSpPr>
            <p:spPr>
              <a:xfrm flipV="1">
                <a:off x="6413500" y="5054600"/>
                <a:ext cx="584200" cy="424934"/>
              </a:xfrm>
              <a:prstGeom prst="line">
                <a:avLst/>
              </a:prstGeom>
            </p:spPr>
            <p:style>
              <a:lnRef idx="1">
                <a:schemeClr val="accent2"/>
              </a:lnRef>
              <a:fillRef idx="0">
                <a:schemeClr val="accent2"/>
              </a:fillRef>
              <a:effectRef idx="0">
                <a:schemeClr val="accent2"/>
              </a:effectRef>
              <a:fontRef idx="minor">
                <a:schemeClr val="tx1"/>
              </a:fontRef>
            </p:style>
          </p:cxnSp>
        </p:grpSp>
        <p:cxnSp>
          <p:nvCxnSpPr>
            <p:cNvPr id="42" name="Straight Connector 41">
              <a:extLst>
                <a:ext uri="{FF2B5EF4-FFF2-40B4-BE49-F238E27FC236}">
                  <a16:creationId xmlns:a16="http://schemas.microsoft.com/office/drawing/2014/main" id="{5D3D7DD7-B74C-053C-1ACD-0E5A3057BF83}"/>
                </a:ext>
              </a:extLst>
            </p:cNvPr>
            <p:cNvCxnSpPr/>
            <p:nvPr/>
          </p:nvCxnSpPr>
          <p:spPr>
            <a:xfrm flipH="1" flipV="1">
              <a:off x="7652628" y="5098851"/>
              <a:ext cx="584200" cy="424934"/>
            </a:xfrm>
            <a:prstGeom prst="line">
              <a:avLst/>
            </a:prstGeom>
            <a:ln>
              <a:solidFill>
                <a:srgbClr val="CC0099"/>
              </a:solidFill>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EC5D2178-2FF1-E967-E4AA-261421D66001}"/>
                </a:ext>
              </a:extLst>
            </p:cNvPr>
            <p:cNvCxnSpPr/>
            <p:nvPr/>
          </p:nvCxnSpPr>
          <p:spPr>
            <a:xfrm flipH="1">
              <a:off x="9608428" y="5093056"/>
              <a:ext cx="787400" cy="0"/>
            </a:xfrm>
            <a:prstGeom prst="line">
              <a:avLst/>
            </a:prstGeom>
          </p:spPr>
          <p:style>
            <a:lnRef idx="1">
              <a:schemeClr val="accent5"/>
            </a:lnRef>
            <a:fillRef idx="0">
              <a:schemeClr val="accent5"/>
            </a:fillRef>
            <a:effectRef idx="0">
              <a:schemeClr val="accent5"/>
            </a:effectRef>
            <a:fontRef idx="minor">
              <a:schemeClr val="tx1"/>
            </a:fontRef>
          </p:style>
        </p:cxnSp>
        <p:grpSp>
          <p:nvGrpSpPr>
            <p:cNvPr id="44" name="Group 43">
              <a:extLst>
                <a:ext uri="{FF2B5EF4-FFF2-40B4-BE49-F238E27FC236}">
                  <a16:creationId xmlns:a16="http://schemas.microsoft.com/office/drawing/2014/main" id="{2B690AD6-EF2A-CC58-5F0A-97DAC2C9C040}"/>
                </a:ext>
              </a:extLst>
            </p:cNvPr>
            <p:cNvGrpSpPr/>
            <p:nvPr/>
          </p:nvGrpSpPr>
          <p:grpSpPr>
            <a:xfrm rot="2138625">
              <a:off x="9923437" y="4705425"/>
              <a:ext cx="800100" cy="597369"/>
              <a:chOff x="6527800" y="5041431"/>
              <a:chExt cx="800100" cy="597369"/>
            </a:xfrm>
          </p:grpSpPr>
          <p:cxnSp>
            <p:nvCxnSpPr>
              <p:cNvPr id="48" name="Straight Connector 47">
                <a:extLst>
                  <a:ext uri="{FF2B5EF4-FFF2-40B4-BE49-F238E27FC236}">
                    <a16:creationId xmlns:a16="http://schemas.microsoft.com/office/drawing/2014/main" id="{80B251B7-5AD2-3951-3FD6-26CB95AF21B0}"/>
                  </a:ext>
                </a:extLst>
              </p:cNvPr>
              <p:cNvCxnSpPr/>
              <p:nvPr/>
            </p:nvCxnSpPr>
            <p:spPr>
              <a:xfrm flipV="1">
                <a:off x="6527800" y="5213866"/>
                <a:ext cx="584200" cy="424934"/>
              </a:xfrm>
              <a:prstGeom prst="line">
                <a:avLst/>
              </a:prstGeom>
            </p:spPr>
            <p:style>
              <a:lnRef idx="1">
                <a:schemeClr val="dk1"/>
              </a:lnRef>
              <a:fillRef idx="0">
                <a:schemeClr val="dk1"/>
              </a:fillRef>
              <a:effectRef idx="0">
                <a:schemeClr val="dk1"/>
              </a:effectRef>
              <a:fontRef idx="minor">
                <a:schemeClr val="tx1"/>
              </a:fontRef>
            </p:style>
          </p:cxnSp>
          <p:sp>
            <p:nvSpPr>
              <p:cNvPr id="49" name="Oval 48">
                <a:extLst>
                  <a:ext uri="{FF2B5EF4-FFF2-40B4-BE49-F238E27FC236}">
                    <a16:creationId xmlns:a16="http://schemas.microsoft.com/office/drawing/2014/main" id="{ADBF58C1-076A-AEC0-2F41-97C0C514A79F}"/>
                  </a:ext>
                </a:extLst>
              </p:cNvPr>
              <p:cNvSpPr/>
              <p:nvPr/>
            </p:nvSpPr>
            <p:spPr>
              <a:xfrm>
                <a:off x="7086600" y="5041431"/>
                <a:ext cx="241300" cy="241300"/>
              </a:xfrm>
              <a:prstGeom prst="ellipse">
                <a:avLst/>
              </a:prstGeom>
              <a:solidFill>
                <a:srgbClr val="00A6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45" name="Group 44">
              <a:extLst>
                <a:ext uri="{FF2B5EF4-FFF2-40B4-BE49-F238E27FC236}">
                  <a16:creationId xmlns:a16="http://schemas.microsoft.com/office/drawing/2014/main" id="{E8A910FB-F650-4A5E-D5EF-CD72D5EDB336}"/>
                </a:ext>
              </a:extLst>
            </p:cNvPr>
            <p:cNvGrpSpPr/>
            <p:nvPr/>
          </p:nvGrpSpPr>
          <p:grpSpPr>
            <a:xfrm rot="15174241">
              <a:off x="7379729" y="4768138"/>
              <a:ext cx="800100" cy="597369"/>
              <a:chOff x="6527800" y="5041431"/>
              <a:chExt cx="800100" cy="597369"/>
            </a:xfrm>
            <a:solidFill>
              <a:srgbClr val="7030A0"/>
            </a:solidFill>
          </p:grpSpPr>
          <p:cxnSp>
            <p:nvCxnSpPr>
              <p:cNvPr id="46" name="Straight Connector 45">
                <a:extLst>
                  <a:ext uri="{FF2B5EF4-FFF2-40B4-BE49-F238E27FC236}">
                    <a16:creationId xmlns:a16="http://schemas.microsoft.com/office/drawing/2014/main" id="{C3916721-649E-45B6-4572-DF0080EDAD03}"/>
                  </a:ext>
                </a:extLst>
              </p:cNvPr>
              <p:cNvCxnSpPr/>
              <p:nvPr/>
            </p:nvCxnSpPr>
            <p:spPr>
              <a:xfrm flipV="1">
                <a:off x="6527800" y="5213866"/>
                <a:ext cx="584200" cy="424934"/>
              </a:xfrm>
              <a:prstGeom prst="line">
                <a:avLst/>
              </a:prstGeom>
              <a:grpFill/>
            </p:spPr>
            <p:style>
              <a:lnRef idx="1">
                <a:schemeClr val="dk1"/>
              </a:lnRef>
              <a:fillRef idx="0">
                <a:schemeClr val="dk1"/>
              </a:fillRef>
              <a:effectRef idx="0">
                <a:schemeClr val="dk1"/>
              </a:effectRef>
              <a:fontRef idx="minor">
                <a:schemeClr val="tx1"/>
              </a:fontRef>
            </p:style>
          </p:cxnSp>
          <p:sp>
            <p:nvSpPr>
              <p:cNvPr id="47" name="Oval 46">
                <a:extLst>
                  <a:ext uri="{FF2B5EF4-FFF2-40B4-BE49-F238E27FC236}">
                    <a16:creationId xmlns:a16="http://schemas.microsoft.com/office/drawing/2014/main" id="{4E7592CC-01F6-8190-DCC4-D9B46866467A}"/>
                  </a:ext>
                </a:extLst>
              </p:cNvPr>
              <p:cNvSpPr/>
              <p:nvPr/>
            </p:nvSpPr>
            <p:spPr>
              <a:xfrm>
                <a:off x="7086600" y="5041431"/>
                <a:ext cx="241300" cy="2413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grpSp>
        <p:nvGrpSpPr>
          <p:cNvPr id="54" name="Group 53">
            <a:extLst>
              <a:ext uri="{FF2B5EF4-FFF2-40B4-BE49-F238E27FC236}">
                <a16:creationId xmlns:a16="http://schemas.microsoft.com/office/drawing/2014/main" id="{0E47629A-5BB6-7267-F078-DA82145E05EE}"/>
              </a:ext>
            </a:extLst>
          </p:cNvPr>
          <p:cNvGrpSpPr/>
          <p:nvPr/>
        </p:nvGrpSpPr>
        <p:grpSpPr>
          <a:xfrm>
            <a:off x="6657022" y="5294077"/>
            <a:ext cx="1059832" cy="280125"/>
            <a:chOff x="7481094" y="4666773"/>
            <a:chExt cx="3242443" cy="857012"/>
          </a:xfrm>
        </p:grpSpPr>
        <p:grpSp>
          <p:nvGrpSpPr>
            <p:cNvPr id="55" name="Group 54">
              <a:extLst>
                <a:ext uri="{FF2B5EF4-FFF2-40B4-BE49-F238E27FC236}">
                  <a16:creationId xmlns:a16="http://schemas.microsoft.com/office/drawing/2014/main" id="{0004C8B5-9739-E668-1877-DCD53D958837}"/>
                </a:ext>
              </a:extLst>
            </p:cNvPr>
            <p:cNvGrpSpPr/>
            <p:nvPr/>
          </p:nvGrpSpPr>
          <p:grpSpPr>
            <a:xfrm>
              <a:off x="9024228" y="4768182"/>
              <a:ext cx="800100" cy="597369"/>
              <a:chOff x="6527800" y="5041431"/>
              <a:chExt cx="800100" cy="597369"/>
            </a:xfrm>
          </p:grpSpPr>
          <p:cxnSp>
            <p:nvCxnSpPr>
              <p:cNvPr id="67" name="Straight Connector 66">
                <a:extLst>
                  <a:ext uri="{FF2B5EF4-FFF2-40B4-BE49-F238E27FC236}">
                    <a16:creationId xmlns:a16="http://schemas.microsoft.com/office/drawing/2014/main" id="{FBA5767E-0CAC-FEB1-0580-F41459461E6C}"/>
                  </a:ext>
                </a:extLst>
              </p:cNvPr>
              <p:cNvCxnSpPr/>
              <p:nvPr/>
            </p:nvCxnSpPr>
            <p:spPr>
              <a:xfrm flipV="1">
                <a:off x="6527800" y="5213866"/>
                <a:ext cx="584200" cy="424934"/>
              </a:xfrm>
              <a:prstGeom prst="line">
                <a:avLst/>
              </a:prstGeom>
            </p:spPr>
            <p:style>
              <a:lnRef idx="1">
                <a:schemeClr val="dk1"/>
              </a:lnRef>
              <a:fillRef idx="0">
                <a:schemeClr val="dk1"/>
              </a:fillRef>
              <a:effectRef idx="0">
                <a:schemeClr val="dk1"/>
              </a:effectRef>
              <a:fontRef idx="minor">
                <a:schemeClr val="tx1"/>
              </a:fontRef>
            </p:style>
          </p:cxnSp>
          <p:sp>
            <p:nvSpPr>
              <p:cNvPr id="68" name="Oval 67">
                <a:extLst>
                  <a:ext uri="{FF2B5EF4-FFF2-40B4-BE49-F238E27FC236}">
                    <a16:creationId xmlns:a16="http://schemas.microsoft.com/office/drawing/2014/main" id="{12852BBC-22EC-86DB-20C1-B28FEDDC38A1}"/>
                  </a:ext>
                </a:extLst>
              </p:cNvPr>
              <p:cNvSpPr/>
              <p:nvPr/>
            </p:nvSpPr>
            <p:spPr>
              <a:xfrm>
                <a:off x="7086600" y="5041431"/>
                <a:ext cx="241300" cy="241300"/>
              </a:xfrm>
              <a:prstGeom prst="ellipse">
                <a:avLst/>
              </a:prstGeom>
              <a:solidFill>
                <a:srgbClr val="DE4E3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56" name="Group 55">
              <a:extLst>
                <a:ext uri="{FF2B5EF4-FFF2-40B4-BE49-F238E27FC236}">
                  <a16:creationId xmlns:a16="http://schemas.microsoft.com/office/drawing/2014/main" id="{58788AF2-3B44-FDE8-2BCE-6D36B9B6694A}"/>
                </a:ext>
              </a:extLst>
            </p:cNvPr>
            <p:cNvGrpSpPr/>
            <p:nvPr/>
          </p:nvGrpSpPr>
          <p:grpSpPr>
            <a:xfrm>
              <a:off x="8236828" y="5098851"/>
              <a:ext cx="1371600" cy="424934"/>
              <a:chOff x="5626100" y="5054600"/>
              <a:chExt cx="1371600" cy="424934"/>
            </a:xfrm>
          </p:grpSpPr>
          <p:cxnSp>
            <p:nvCxnSpPr>
              <p:cNvPr id="65" name="Straight Connector 64">
                <a:extLst>
                  <a:ext uri="{FF2B5EF4-FFF2-40B4-BE49-F238E27FC236}">
                    <a16:creationId xmlns:a16="http://schemas.microsoft.com/office/drawing/2014/main" id="{2DF812A8-042C-7BA4-85B9-63808D2F29B7}"/>
                  </a:ext>
                </a:extLst>
              </p:cNvPr>
              <p:cNvCxnSpPr/>
              <p:nvPr/>
            </p:nvCxnSpPr>
            <p:spPr>
              <a:xfrm>
                <a:off x="5626100" y="5479534"/>
                <a:ext cx="787400" cy="0"/>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35562967-F569-40CD-3591-581D3C024B28}"/>
                  </a:ext>
                </a:extLst>
              </p:cNvPr>
              <p:cNvCxnSpPr/>
              <p:nvPr/>
            </p:nvCxnSpPr>
            <p:spPr>
              <a:xfrm flipV="1">
                <a:off x="6413500" y="5054600"/>
                <a:ext cx="584200" cy="424934"/>
              </a:xfrm>
              <a:prstGeom prst="line">
                <a:avLst/>
              </a:prstGeom>
            </p:spPr>
            <p:style>
              <a:lnRef idx="1">
                <a:schemeClr val="accent2"/>
              </a:lnRef>
              <a:fillRef idx="0">
                <a:schemeClr val="accent2"/>
              </a:fillRef>
              <a:effectRef idx="0">
                <a:schemeClr val="accent2"/>
              </a:effectRef>
              <a:fontRef idx="minor">
                <a:schemeClr val="tx1"/>
              </a:fontRef>
            </p:style>
          </p:cxnSp>
        </p:grpSp>
        <p:cxnSp>
          <p:nvCxnSpPr>
            <p:cNvPr id="57" name="Straight Connector 56">
              <a:extLst>
                <a:ext uri="{FF2B5EF4-FFF2-40B4-BE49-F238E27FC236}">
                  <a16:creationId xmlns:a16="http://schemas.microsoft.com/office/drawing/2014/main" id="{D2D7B30D-7761-C936-40C3-93F0AE977D98}"/>
                </a:ext>
              </a:extLst>
            </p:cNvPr>
            <p:cNvCxnSpPr/>
            <p:nvPr/>
          </p:nvCxnSpPr>
          <p:spPr>
            <a:xfrm flipH="1" flipV="1">
              <a:off x="7652628" y="5098851"/>
              <a:ext cx="584200" cy="424934"/>
            </a:xfrm>
            <a:prstGeom prst="line">
              <a:avLst/>
            </a:prstGeom>
            <a:ln>
              <a:solidFill>
                <a:srgbClr val="CC0099"/>
              </a:solidFill>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32D91D22-32B3-1081-8C8C-A05C72E5476D}"/>
                </a:ext>
              </a:extLst>
            </p:cNvPr>
            <p:cNvCxnSpPr/>
            <p:nvPr/>
          </p:nvCxnSpPr>
          <p:spPr>
            <a:xfrm flipH="1">
              <a:off x="9608428" y="5093056"/>
              <a:ext cx="787400" cy="0"/>
            </a:xfrm>
            <a:prstGeom prst="line">
              <a:avLst/>
            </a:prstGeom>
          </p:spPr>
          <p:style>
            <a:lnRef idx="1">
              <a:schemeClr val="accent5"/>
            </a:lnRef>
            <a:fillRef idx="0">
              <a:schemeClr val="accent5"/>
            </a:fillRef>
            <a:effectRef idx="0">
              <a:schemeClr val="accent5"/>
            </a:effectRef>
            <a:fontRef idx="minor">
              <a:schemeClr val="tx1"/>
            </a:fontRef>
          </p:style>
        </p:cxnSp>
        <p:grpSp>
          <p:nvGrpSpPr>
            <p:cNvPr id="59" name="Group 58">
              <a:extLst>
                <a:ext uri="{FF2B5EF4-FFF2-40B4-BE49-F238E27FC236}">
                  <a16:creationId xmlns:a16="http://schemas.microsoft.com/office/drawing/2014/main" id="{094587F2-A84C-5AB3-FC21-2EDC5BA87201}"/>
                </a:ext>
              </a:extLst>
            </p:cNvPr>
            <p:cNvGrpSpPr/>
            <p:nvPr/>
          </p:nvGrpSpPr>
          <p:grpSpPr>
            <a:xfrm rot="2138625">
              <a:off x="9923437" y="4705425"/>
              <a:ext cx="800100" cy="597369"/>
              <a:chOff x="6527800" y="5041431"/>
              <a:chExt cx="800100" cy="597369"/>
            </a:xfrm>
          </p:grpSpPr>
          <p:cxnSp>
            <p:nvCxnSpPr>
              <p:cNvPr id="63" name="Straight Connector 62">
                <a:extLst>
                  <a:ext uri="{FF2B5EF4-FFF2-40B4-BE49-F238E27FC236}">
                    <a16:creationId xmlns:a16="http://schemas.microsoft.com/office/drawing/2014/main" id="{F7A391D6-ED7D-EFEC-A845-B896D1188747}"/>
                  </a:ext>
                </a:extLst>
              </p:cNvPr>
              <p:cNvCxnSpPr/>
              <p:nvPr/>
            </p:nvCxnSpPr>
            <p:spPr>
              <a:xfrm flipV="1">
                <a:off x="6527800" y="5213866"/>
                <a:ext cx="584200" cy="424934"/>
              </a:xfrm>
              <a:prstGeom prst="line">
                <a:avLst/>
              </a:prstGeom>
            </p:spPr>
            <p:style>
              <a:lnRef idx="1">
                <a:schemeClr val="dk1"/>
              </a:lnRef>
              <a:fillRef idx="0">
                <a:schemeClr val="dk1"/>
              </a:fillRef>
              <a:effectRef idx="0">
                <a:schemeClr val="dk1"/>
              </a:effectRef>
              <a:fontRef idx="minor">
                <a:schemeClr val="tx1"/>
              </a:fontRef>
            </p:style>
          </p:cxnSp>
          <p:sp>
            <p:nvSpPr>
              <p:cNvPr id="64" name="Oval 63">
                <a:extLst>
                  <a:ext uri="{FF2B5EF4-FFF2-40B4-BE49-F238E27FC236}">
                    <a16:creationId xmlns:a16="http://schemas.microsoft.com/office/drawing/2014/main" id="{4BA4D7B7-A9F0-D617-0E73-1427294B1842}"/>
                  </a:ext>
                </a:extLst>
              </p:cNvPr>
              <p:cNvSpPr/>
              <p:nvPr/>
            </p:nvSpPr>
            <p:spPr>
              <a:xfrm>
                <a:off x="7086600" y="5041431"/>
                <a:ext cx="241300" cy="241300"/>
              </a:xfrm>
              <a:prstGeom prst="ellipse">
                <a:avLst/>
              </a:prstGeom>
              <a:solidFill>
                <a:srgbClr val="00A6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60" name="Group 59">
              <a:extLst>
                <a:ext uri="{FF2B5EF4-FFF2-40B4-BE49-F238E27FC236}">
                  <a16:creationId xmlns:a16="http://schemas.microsoft.com/office/drawing/2014/main" id="{34D83A47-02DB-9BA0-1057-CC9DE3F9A1C7}"/>
                </a:ext>
              </a:extLst>
            </p:cNvPr>
            <p:cNvGrpSpPr/>
            <p:nvPr/>
          </p:nvGrpSpPr>
          <p:grpSpPr>
            <a:xfrm rot="15174241">
              <a:off x="7379729" y="4768138"/>
              <a:ext cx="800100" cy="597369"/>
              <a:chOff x="6527800" y="5041431"/>
              <a:chExt cx="800100" cy="597369"/>
            </a:xfrm>
            <a:solidFill>
              <a:srgbClr val="7030A0"/>
            </a:solidFill>
          </p:grpSpPr>
          <p:cxnSp>
            <p:nvCxnSpPr>
              <p:cNvPr id="61" name="Straight Connector 60">
                <a:extLst>
                  <a:ext uri="{FF2B5EF4-FFF2-40B4-BE49-F238E27FC236}">
                    <a16:creationId xmlns:a16="http://schemas.microsoft.com/office/drawing/2014/main" id="{2585331E-FD7C-097D-4549-5CA77152C6F5}"/>
                  </a:ext>
                </a:extLst>
              </p:cNvPr>
              <p:cNvCxnSpPr/>
              <p:nvPr/>
            </p:nvCxnSpPr>
            <p:spPr>
              <a:xfrm flipV="1">
                <a:off x="6527800" y="5213866"/>
                <a:ext cx="584200" cy="424934"/>
              </a:xfrm>
              <a:prstGeom prst="line">
                <a:avLst/>
              </a:prstGeom>
              <a:grpFill/>
            </p:spPr>
            <p:style>
              <a:lnRef idx="1">
                <a:schemeClr val="dk1"/>
              </a:lnRef>
              <a:fillRef idx="0">
                <a:schemeClr val="dk1"/>
              </a:fillRef>
              <a:effectRef idx="0">
                <a:schemeClr val="dk1"/>
              </a:effectRef>
              <a:fontRef idx="minor">
                <a:schemeClr val="tx1"/>
              </a:fontRef>
            </p:style>
          </p:cxnSp>
          <p:sp>
            <p:nvSpPr>
              <p:cNvPr id="62" name="Oval 61">
                <a:extLst>
                  <a:ext uri="{FF2B5EF4-FFF2-40B4-BE49-F238E27FC236}">
                    <a16:creationId xmlns:a16="http://schemas.microsoft.com/office/drawing/2014/main" id="{429ADEC4-684E-454A-747D-F96E1376D630}"/>
                  </a:ext>
                </a:extLst>
              </p:cNvPr>
              <p:cNvSpPr/>
              <p:nvPr/>
            </p:nvSpPr>
            <p:spPr>
              <a:xfrm>
                <a:off x="7086600" y="5041431"/>
                <a:ext cx="241300" cy="2413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sp>
        <p:nvSpPr>
          <p:cNvPr id="69" name="TextBox 68">
            <a:extLst>
              <a:ext uri="{FF2B5EF4-FFF2-40B4-BE49-F238E27FC236}">
                <a16:creationId xmlns:a16="http://schemas.microsoft.com/office/drawing/2014/main" id="{EA625C70-9D99-49CC-A497-7091AEF1DF3A}"/>
              </a:ext>
            </a:extLst>
          </p:cNvPr>
          <p:cNvSpPr txBox="1"/>
          <p:nvPr/>
        </p:nvSpPr>
        <p:spPr>
          <a:xfrm>
            <a:off x="8008378" y="5181976"/>
            <a:ext cx="1093206"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probes</a:t>
            </a:r>
          </a:p>
        </p:txBody>
      </p:sp>
      <p:sp>
        <p:nvSpPr>
          <p:cNvPr id="70" name="TextBox 69">
            <a:extLst>
              <a:ext uri="{FF2B5EF4-FFF2-40B4-BE49-F238E27FC236}">
                <a16:creationId xmlns:a16="http://schemas.microsoft.com/office/drawing/2014/main" id="{17AD4225-2657-EA74-9700-7BA8AA939CC8}"/>
              </a:ext>
            </a:extLst>
          </p:cNvPr>
          <p:cNvSpPr txBox="1"/>
          <p:nvPr/>
        </p:nvSpPr>
        <p:spPr>
          <a:xfrm>
            <a:off x="7924675" y="5716166"/>
            <a:ext cx="1282522"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Reporter</a:t>
            </a:r>
          </a:p>
        </p:txBody>
      </p:sp>
      <p:sp>
        <p:nvSpPr>
          <p:cNvPr id="71" name="Rectangle 70">
            <a:extLst>
              <a:ext uri="{FF2B5EF4-FFF2-40B4-BE49-F238E27FC236}">
                <a16:creationId xmlns:a16="http://schemas.microsoft.com/office/drawing/2014/main" id="{45355858-3D4E-A63F-4F6B-8748CF1803BC}"/>
              </a:ext>
            </a:extLst>
          </p:cNvPr>
          <p:cNvSpPr/>
          <p:nvPr/>
        </p:nvSpPr>
        <p:spPr>
          <a:xfrm>
            <a:off x="4073173" y="5653817"/>
            <a:ext cx="3763789" cy="4316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solidFill>
                  <a:schemeClr val="tx1"/>
                </a:solidFill>
                <a:latin typeface="Times New Roman" panose="02020603050405020304" pitchFamily="18" charset="0"/>
                <a:cs typeface="Times New Roman" panose="02020603050405020304" pitchFamily="18" charset="0"/>
              </a:rPr>
              <a:t>Reporter </a:t>
            </a:r>
            <a:r>
              <a:rPr lang="en-US" sz="2000" i="1" dirty="0">
                <a:solidFill>
                  <a:schemeClr val="tx1"/>
                </a:solidFill>
                <a:latin typeface="Times New Roman" panose="02020603050405020304" pitchFamily="18" charset="0"/>
                <a:cs typeface="Times New Roman" panose="02020603050405020304" pitchFamily="18" charset="0"/>
              </a:rPr>
              <a:t>N</a:t>
            </a:r>
            <a:endParaRPr lang="en-US" sz="2000" dirty="0">
              <a:solidFill>
                <a:schemeClr val="tx1"/>
              </a:solidFill>
              <a:latin typeface="Times New Roman" panose="02020603050405020304" pitchFamily="18" charset="0"/>
              <a:cs typeface="Times New Roman" panose="02020603050405020304" pitchFamily="18" charset="0"/>
            </a:endParaRPr>
          </a:p>
        </p:txBody>
      </p:sp>
      <p:cxnSp>
        <p:nvCxnSpPr>
          <p:cNvPr id="73" name="Straight Arrow Connector 72">
            <a:extLst>
              <a:ext uri="{FF2B5EF4-FFF2-40B4-BE49-F238E27FC236}">
                <a16:creationId xmlns:a16="http://schemas.microsoft.com/office/drawing/2014/main" id="{6B48E0C4-2876-6014-431D-6C17BED615AC}"/>
              </a:ext>
            </a:extLst>
          </p:cNvPr>
          <p:cNvCxnSpPr/>
          <p:nvPr/>
        </p:nvCxnSpPr>
        <p:spPr>
          <a:xfrm>
            <a:off x="5896792" y="3984978"/>
            <a:ext cx="0" cy="59831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41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5E558-1481-99D6-3AEC-A04BA715A05B}"/>
              </a:ext>
            </a:extLst>
          </p:cNvPr>
          <p:cNvSpPr>
            <a:spLocks noGrp="1"/>
          </p:cNvSpPr>
          <p:nvPr>
            <p:ph type="title"/>
          </p:nvPr>
        </p:nvSpPr>
        <p:spPr>
          <a:xfrm>
            <a:off x="363426" y="298681"/>
            <a:ext cx="11523416" cy="1325563"/>
          </a:xfrm>
        </p:spPr>
        <p:txBody>
          <a:bodyPr>
            <a:normAutofit/>
          </a:bodyPr>
          <a:lstStyle/>
          <a:p>
            <a:r>
              <a:rPr lang="en-US" sz="4000" dirty="0">
                <a:latin typeface="Times New Roman" panose="02020603050405020304" pitchFamily="18" charset="0"/>
                <a:cs typeface="Times New Roman" panose="02020603050405020304" pitchFamily="18" charset="0"/>
              </a:rPr>
              <a:t>What sgRNAs are we going to use?</a:t>
            </a:r>
          </a:p>
        </p:txBody>
      </p:sp>
      <p:pic>
        <p:nvPicPr>
          <p:cNvPr id="12" name="Picture 11">
            <a:extLst>
              <a:ext uri="{FF2B5EF4-FFF2-40B4-BE49-F238E27FC236}">
                <a16:creationId xmlns:a16="http://schemas.microsoft.com/office/drawing/2014/main" id="{0F111490-A898-477A-AFCD-EE9A5E23CB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1931" y="1603011"/>
            <a:ext cx="6521158" cy="486987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EFABD1F-D5E0-7634-1E4A-A35E71F2CA6E}"/>
              </a:ext>
            </a:extLst>
          </p:cNvPr>
          <p:cNvSpPr/>
          <p:nvPr/>
        </p:nvSpPr>
        <p:spPr>
          <a:xfrm rot="20245196">
            <a:off x="9452565" y="2280775"/>
            <a:ext cx="1221573" cy="480763"/>
          </a:xfrm>
          <a:prstGeom prst="rect">
            <a:avLst/>
          </a:prstGeom>
          <a:solidFill>
            <a:schemeClr val="accent6">
              <a:alpha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F116D2D0-0C91-D1F8-A09F-91D4DB12DE7F}"/>
              </a:ext>
            </a:extLst>
          </p:cNvPr>
          <p:cNvSpPr/>
          <p:nvPr/>
        </p:nvSpPr>
        <p:spPr>
          <a:xfrm rot="20245196">
            <a:off x="10689227" y="5055256"/>
            <a:ext cx="1145836" cy="498453"/>
          </a:xfrm>
          <a:prstGeom prst="rect">
            <a:avLst/>
          </a:prstGeom>
          <a:solidFill>
            <a:schemeClr val="accent6">
              <a:alpha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BD56361D-5200-0ED0-AE87-0ED21CE8A29C}"/>
              </a:ext>
            </a:extLst>
          </p:cNvPr>
          <p:cNvSpPr/>
          <p:nvPr/>
        </p:nvSpPr>
        <p:spPr>
          <a:xfrm rot="20245196">
            <a:off x="10315905" y="2699531"/>
            <a:ext cx="512187" cy="2437623"/>
          </a:xfrm>
          <a:prstGeom prst="rect">
            <a:avLst/>
          </a:prstGeom>
          <a:solidFill>
            <a:srgbClr val="7030A0">
              <a:alpha val="4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C53453F8-3448-2F69-DEC6-85BA134D55D9}"/>
              </a:ext>
            </a:extLst>
          </p:cNvPr>
          <p:cNvSpPr/>
          <p:nvPr/>
        </p:nvSpPr>
        <p:spPr>
          <a:xfrm rot="20245196">
            <a:off x="7250323" y="2776979"/>
            <a:ext cx="1944727" cy="3406310"/>
          </a:xfrm>
          <a:prstGeom prst="rect">
            <a:avLst/>
          </a:prstGeom>
          <a:solidFill>
            <a:schemeClr val="accent2">
              <a:lumMod val="75000"/>
              <a:alpha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7" name="Rectangle 16">
            <a:extLst>
              <a:ext uri="{FF2B5EF4-FFF2-40B4-BE49-F238E27FC236}">
                <a16:creationId xmlns:a16="http://schemas.microsoft.com/office/drawing/2014/main" id="{985A3B3E-498F-6D8A-DFBF-03B27E35DB15}"/>
              </a:ext>
            </a:extLst>
          </p:cNvPr>
          <p:cNvSpPr/>
          <p:nvPr/>
        </p:nvSpPr>
        <p:spPr>
          <a:xfrm rot="20245196">
            <a:off x="9264255" y="2256839"/>
            <a:ext cx="853963" cy="3501705"/>
          </a:xfrm>
          <a:prstGeom prst="rect">
            <a:avLst/>
          </a:prstGeom>
          <a:solidFill>
            <a:schemeClr val="accent4">
              <a:alpha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BC1368FF-7A3D-1FCC-BF39-CA28EBED7373}"/>
              </a:ext>
            </a:extLst>
          </p:cNvPr>
          <p:cNvSpPr/>
          <p:nvPr/>
        </p:nvSpPr>
        <p:spPr>
          <a:xfrm rot="20245196">
            <a:off x="11324994" y="2667131"/>
            <a:ext cx="433361" cy="1719928"/>
          </a:xfrm>
          <a:prstGeom prst="rect">
            <a:avLst/>
          </a:prstGeom>
          <a:solidFill>
            <a:srgbClr val="FF0000">
              <a:alpha val="4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9" name="Rectangle 18">
            <a:extLst>
              <a:ext uri="{FF2B5EF4-FFF2-40B4-BE49-F238E27FC236}">
                <a16:creationId xmlns:a16="http://schemas.microsoft.com/office/drawing/2014/main" id="{07F28DE0-ECE6-ACEC-32E2-701087E6F239}"/>
              </a:ext>
            </a:extLst>
          </p:cNvPr>
          <p:cNvSpPr/>
          <p:nvPr/>
        </p:nvSpPr>
        <p:spPr>
          <a:xfrm rot="20245196">
            <a:off x="10917524" y="2602295"/>
            <a:ext cx="373409" cy="2355904"/>
          </a:xfrm>
          <a:prstGeom prst="rect">
            <a:avLst/>
          </a:prstGeom>
          <a:solidFill>
            <a:schemeClr val="accent1">
              <a:alpha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TextBox 21">
            <a:extLst>
              <a:ext uri="{FF2B5EF4-FFF2-40B4-BE49-F238E27FC236}">
                <a16:creationId xmlns:a16="http://schemas.microsoft.com/office/drawing/2014/main" id="{28B2FA3D-CE43-F92C-F107-33E5E0B6FB67}"/>
              </a:ext>
            </a:extLst>
          </p:cNvPr>
          <p:cNvSpPr txBox="1"/>
          <p:nvPr/>
        </p:nvSpPr>
        <p:spPr>
          <a:xfrm>
            <a:off x="7610079" y="1594301"/>
            <a:ext cx="1864526" cy="461665"/>
          </a:xfrm>
          <a:prstGeom prst="rect">
            <a:avLst/>
          </a:prstGeom>
          <a:solidFill>
            <a:schemeClr val="bg1"/>
          </a:solidFill>
          <a:ln>
            <a:solidFill>
              <a:schemeClr val="tx1"/>
            </a:solidFill>
          </a:ln>
        </p:spPr>
        <p:txBody>
          <a:bodyPr wrap="square" rtlCol="0">
            <a:spAutoFit/>
          </a:bodyPr>
          <a:lstStyle/>
          <a:p>
            <a:r>
              <a:rPr lang="en-US" sz="2400" dirty="0">
                <a:latin typeface="Times New Roman" panose="02020603050405020304" pitchFamily="18" charset="0"/>
                <a:cs typeface="Times New Roman" panose="02020603050405020304" pitchFamily="18" charset="0"/>
              </a:rPr>
              <a:t>Peyer’s Patch</a:t>
            </a:r>
          </a:p>
        </p:txBody>
      </p:sp>
      <p:graphicFrame>
        <p:nvGraphicFramePr>
          <p:cNvPr id="26" name="Content Placeholder 25">
            <a:extLst>
              <a:ext uri="{FF2B5EF4-FFF2-40B4-BE49-F238E27FC236}">
                <a16:creationId xmlns:a16="http://schemas.microsoft.com/office/drawing/2014/main" id="{CEA2819A-3A9C-4AA8-26CA-8C4698956EE0}"/>
              </a:ext>
            </a:extLst>
          </p:cNvPr>
          <p:cNvGraphicFramePr>
            <a:graphicFrameLocks noGrp="1"/>
          </p:cNvGraphicFramePr>
          <p:nvPr>
            <p:ph idx="1"/>
            <p:extLst>
              <p:ext uri="{D42A27DB-BD31-4B8C-83A1-F6EECF244321}">
                <p14:modId xmlns:p14="http://schemas.microsoft.com/office/powerpoint/2010/main" val="932937948"/>
              </p:ext>
            </p:extLst>
          </p:nvPr>
        </p:nvGraphicFramePr>
        <p:xfrm>
          <a:off x="516494" y="1915886"/>
          <a:ext cx="4581808" cy="4557002"/>
        </p:xfrm>
        <a:graphic>
          <a:graphicData uri="http://schemas.openxmlformats.org/drawingml/2006/table">
            <a:tbl>
              <a:tblPr firstRow="1" bandRow="1">
                <a:tableStyleId>{5C22544A-7EE6-4342-B048-85BDC9FD1C3A}</a:tableStyleId>
              </a:tblPr>
              <a:tblGrid>
                <a:gridCol w="1368552">
                  <a:extLst>
                    <a:ext uri="{9D8B030D-6E8A-4147-A177-3AD203B41FA5}">
                      <a16:colId xmlns:a16="http://schemas.microsoft.com/office/drawing/2014/main" val="20000"/>
                    </a:ext>
                  </a:extLst>
                </a:gridCol>
                <a:gridCol w="2057164">
                  <a:extLst>
                    <a:ext uri="{9D8B030D-6E8A-4147-A177-3AD203B41FA5}">
                      <a16:colId xmlns:a16="http://schemas.microsoft.com/office/drawing/2014/main" val="20001"/>
                    </a:ext>
                  </a:extLst>
                </a:gridCol>
                <a:gridCol w="1156092">
                  <a:extLst>
                    <a:ext uri="{9D8B030D-6E8A-4147-A177-3AD203B41FA5}">
                      <a16:colId xmlns:a16="http://schemas.microsoft.com/office/drawing/2014/main" val="20002"/>
                    </a:ext>
                  </a:extLst>
                </a:gridCol>
              </a:tblGrid>
              <a:tr h="771860">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Target</a:t>
                      </a:r>
                      <a:r>
                        <a:rPr lang="en-US" dirty="0"/>
                        <a:t> </a:t>
                      </a:r>
                      <a:r>
                        <a:rPr lang="en-US" dirty="0">
                          <a:latin typeface="Times New Roman" panose="02020603050405020304" pitchFamily="18" charset="0"/>
                          <a:cs typeface="Times New Roman" panose="02020603050405020304" pitchFamily="18" charset="0"/>
                        </a:rPr>
                        <a:t>Gene</a:t>
                      </a:r>
                    </a:p>
                  </a:txBody>
                  <a:tcPr/>
                </a:tc>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r>
                        <a:rPr lang="en-US" dirty="0"/>
                        <a:t>Gene Function</a:t>
                      </a:r>
                    </a:p>
                  </a:txBody>
                  <a:tcPr/>
                </a:tc>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r>
                        <a:rPr lang="en-US" dirty="0"/>
                        <a:t># sgRNA’s</a:t>
                      </a:r>
                    </a:p>
                  </a:txBody>
                  <a:tcPr/>
                </a:tc>
                <a:extLst>
                  <a:ext uri="{0D108BD9-81ED-4DB2-BD59-A6C34878D82A}">
                    <a16:rowId xmlns:a16="http://schemas.microsoft.com/office/drawing/2014/main" val="10000"/>
                  </a:ext>
                </a:extLst>
              </a:tr>
              <a:tr h="537388">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dirty="0"/>
                        <a:t>Ccr6</a:t>
                      </a:r>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dirty="0"/>
                        <a:t>SED localization</a:t>
                      </a:r>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4</a:t>
                      </a:r>
                    </a:p>
                  </a:txBody>
                  <a:tcPr/>
                </a:tc>
                <a:extLst>
                  <a:ext uri="{0D108BD9-81ED-4DB2-BD59-A6C34878D82A}">
                    <a16:rowId xmlns:a16="http://schemas.microsoft.com/office/drawing/2014/main" val="10001"/>
                  </a:ext>
                </a:extLst>
              </a:tr>
              <a:tr h="346998">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dirty="0"/>
                        <a:t>Cxcr5</a:t>
                      </a:r>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dirty="0"/>
                        <a:t>LZ localization</a:t>
                      </a:r>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4</a:t>
                      </a:r>
                    </a:p>
                  </a:txBody>
                  <a:tcPr/>
                </a:tc>
                <a:extLst>
                  <a:ext uri="{0D108BD9-81ED-4DB2-BD59-A6C34878D82A}">
                    <a16:rowId xmlns:a16="http://schemas.microsoft.com/office/drawing/2014/main" val="10002"/>
                  </a:ext>
                </a:extLst>
              </a:tr>
              <a:tr h="346998">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dirty="0"/>
                        <a:t>Cxcr4</a:t>
                      </a:r>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dirty="0"/>
                        <a:t>DZ localization</a:t>
                      </a:r>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4</a:t>
                      </a:r>
                    </a:p>
                  </a:txBody>
                  <a:tcPr/>
                </a:tc>
                <a:extLst>
                  <a:ext uri="{0D108BD9-81ED-4DB2-BD59-A6C34878D82A}">
                    <a16:rowId xmlns:a16="http://schemas.microsoft.com/office/drawing/2014/main" val="10003"/>
                  </a:ext>
                </a:extLst>
              </a:tr>
              <a:tr h="607246">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dirty="0"/>
                        <a:t>Ebi2</a:t>
                      </a:r>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dirty="0"/>
                        <a:t>Outer follicle localization</a:t>
                      </a:r>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4</a:t>
                      </a:r>
                    </a:p>
                  </a:txBody>
                  <a:tcPr/>
                </a:tc>
                <a:extLst>
                  <a:ext uri="{0D108BD9-81ED-4DB2-BD59-A6C34878D82A}">
                    <a16:rowId xmlns:a16="http://schemas.microsoft.com/office/drawing/2014/main" val="10004"/>
                  </a:ext>
                </a:extLst>
              </a:tr>
              <a:tr h="346998">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dirty="0"/>
                        <a:t>S1pr2</a:t>
                      </a:r>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dirty="0"/>
                        <a:t>GC retention</a:t>
                      </a:r>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4</a:t>
                      </a:r>
                    </a:p>
                  </a:txBody>
                  <a:tcPr/>
                </a:tc>
                <a:extLst>
                  <a:ext uri="{0D108BD9-81ED-4DB2-BD59-A6C34878D82A}">
                    <a16:rowId xmlns:a16="http://schemas.microsoft.com/office/drawing/2014/main" val="10005"/>
                  </a:ext>
                </a:extLst>
              </a:tr>
              <a:tr h="346998">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dirty="0"/>
                        <a:t>Ccr9</a:t>
                      </a:r>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dirty="0"/>
                        <a:t>Ileum honing</a:t>
                      </a:r>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4</a:t>
                      </a:r>
                    </a:p>
                  </a:txBody>
                  <a:tcPr/>
                </a:tc>
                <a:extLst>
                  <a:ext uri="{0D108BD9-81ED-4DB2-BD59-A6C34878D82A}">
                    <a16:rowId xmlns:a16="http://schemas.microsoft.com/office/drawing/2014/main" val="10006"/>
                  </a:ext>
                </a:extLst>
              </a:tr>
              <a:tr h="607246">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dirty="0"/>
                        <a:t>vil1</a:t>
                      </a:r>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dirty="0"/>
                        <a:t>N/A in immune cells</a:t>
                      </a:r>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3</a:t>
                      </a:r>
                    </a:p>
                  </a:txBody>
                  <a:tcPr/>
                </a:tc>
                <a:extLst>
                  <a:ext uri="{0D108BD9-81ED-4DB2-BD59-A6C34878D82A}">
                    <a16:rowId xmlns:a16="http://schemas.microsoft.com/office/drawing/2014/main" val="10007"/>
                  </a:ext>
                </a:extLst>
              </a:tr>
              <a:tr h="537388">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dirty="0"/>
                        <a:t>Non-target</a:t>
                      </a:r>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dirty="0"/>
                        <a:t>N/A</a:t>
                      </a:r>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3</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93072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174A8-90B4-9477-2FAE-E3945E20BAAB}"/>
              </a:ext>
            </a:extLst>
          </p:cNvPr>
          <p:cNvSpPr>
            <a:spLocks noGrp="1"/>
          </p:cNvSpPr>
          <p:nvPr>
            <p:ph type="title"/>
          </p:nvPr>
        </p:nvSpPr>
        <p:spPr>
          <a:xfrm>
            <a:off x="838200" y="64382"/>
            <a:ext cx="10515600" cy="1325563"/>
          </a:xfrm>
        </p:spPr>
        <p:txBody>
          <a:bodyPr>
            <a:normAutofit fontScale="90000"/>
          </a:bodyPr>
          <a:lstStyle/>
          <a:p>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What reporters are we going to use?</a:t>
            </a:r>
            <a:br>
              <a:rPr lang="en-US" sz="2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 </a:t>
            </a:r>
          </a:p>
        </p:txBody>
      </p:sp>
      <p:pic>
        <p:nvPicPr>
          <p:cNvPr id="4" name="Picture 3" descr="A picture containing blur&#10;&#10;Description automatically generated">
            <a:extLst>
              <a:ext uri="{FF2B5EF4-FFF2-40B4-BE49-F238E27FC236}">
                <a16:creationId xmlns:a16="http://schemas.microsoft.com/office/drawing/2014/main" id="{9C6748B5-31C3-42FD-7B31-A703CFB69A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2207" y="3985855"/>
            <a:ext cx="2157940" cy="2157940"/>
          </a:xfrm>
          <a:prstGeom prst="rect">
            <a:avLst/>
          </a:prstGeom>
          <a:ln>
            <a:solidFill>
              <a:schemeClr val="bg1"/>
            </a:solidFill>
          </a:ln>
        </p:spPr>
      </p:pic>
      <p:pic>
        <p:nvPicPr>
          <p:cNvPr id="5" name="Picture 4" descr="A picture containing star, outdoor object, night sky&#10;&#10;Description automatically generated">
            <a:extLst>
              <a:ext uri="{FF2B5EF4-FFF2-40B4-BE49-F238E27FC236}">
                <a16:creationId xmlns:a16="http://schemas.microsoft.com/office/drawing/2014/main" id="{231CEAAF-C2A9-ADE7-0121-C1BA14A043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2207" y="1694400"/>
            <a:ext cx="2157940" cy="2157940"/>
          </a:xfrm>
          <a:prstGeom prst="rect">
            <a:avLst/>
          </a:prstGeom>
          <a:ln>
            <a:solidFill>
              <a:schemeClr val="bg1"/>
            </a:solidFill>
          </a:ln>
        </p:spPr>
      </p:pic>
      <p:pic>
        <p:nvPicPr>
          <p:cNvPr id="6" name="Picture 5" descr="A picture containing blur&#10;&#10;Description automatically generated">
            <a:extLst>
              <a:ext uri="{FF2B5EF4-FFF2-40B4-BE49-F238E27FC236}">
                <a16:creationId xmlns:a16="http://schemas.microsoft.com/office/drawing/2014/main" id="{A429DC45-C065-2750-1E8E-5E0D2936D4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2575" y="3985855"/>
            <a:ext cx="2157940" cy="2157940"/>
          </a:xfrm>
          <a:prstGeom prst="rect">
            <a:avLst/>
          </a:prstGeom>
          <a:ln>
            <a:solidFill>
              <a:schemeClr val="bg1"/>
            </a:solidFill>
          </a:ln>
        </p:spPr>
      </p:pic>
      <p:pic>
        <p:nvPicPr>
          <p:cNvPr id="7" name="Picture 6" descr="A picture containing star, outdoor object, night sky&#10;&#10;Description automatically generated">
            <a:extLst>
              <a:ext uri="{FF2B5EF4-FFF2-40B4-BE49-F238E27FC236}">
                <a16:creationId xmlns:a16="http://schemas.microsoft.com/office/drawing/2014/main" id="{F1B44C3F-63E0-B710-90A3-B5FF1F7F61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6719" y="1694400"/>
            <a:ext cx="2157940" cy="2157940"/>
          </a:xfrm>
          <a:prstGeom prst="rect">
            <a:avLst/>
          </a:prstGeom>
          <a:ln>
            <a:solidFill>
              <a:schemeClr val="bg1"/>
            </a:solidFill>
          </a:ln>
        </p:spPr>
      </p:pic>
      <p:pic>
        <p:nvPicPr>
          <p:cNvPr id="8" name="Picture 7" descr="A picture containing plant&#10;&#10;Description automatically generated">
            <a:extLst>
              <a:ext uri="{FF2B5EF4-FFF2-40B4-BE49-F238E27FC236}">
                <a16:creationId xmlns:a16="http://schemas.microsoft.com/office/drawing/2014/main" id="{36338C40-17E7-B43A-1190-8F3A422B927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61839" y="3985855"/>
            <a:ext cx="2157940" cy="2157940"/>
          </a:xfrm>
          <a:prstGeom prst="rect">
            <a:avLst/>
          </a:prstGeom>
          <a:ln>
            <a:solidFill>
              <a:schemeClr val="bg1"/>
            </a:solidFill>
          </a:ln>
        </p:spPr>
      </p:pic>
      <p:pic>
        <p:nvPicPr>
          <p:cNvPr id="9" name="Picture 8">
            <a:extLst>
              <a:ext uri="{FF2B5EF4-FFF2-40B4-BE49-F238E27FC236}">
                <a16:creationId xmlns:a16="http://schemas.microsoft.com/office/drawing/2014/main" id="{5202016F-D396-D901-5CA3-FA84BC039CD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47695" y="1694400"/>
            <a:ext cx="2157940" cy="2157940"/>
          </a:xfrm>
          <a:prstGeom prst="rect">
            <a:avLst/>
          </a:prstGeom>
          <a:ln>
            <a:solidFill>
              <a:schemeClr val="bg1"/>
            </a:solidFill>
          </a:ln>
        </p:spPr>
      </p:pic>
      <p:sp>
        <p:nvSpPr>
          <p:cNvPr id="10" name="TextBox 19">
            <a:extLst>
              <a:ext uri="{FF2B5EF4-FFF2-40B4-BE49-F238E27FC236}">
                <a16:creationId xmlns:a16="http://schemas.microsoft.com/office/drawing/2014/main" id="{3F56D556-3F1B-7870-67CA-2498C16DC193}"/>
              </a:ext>
            </a:extLst>
          </p:cNvPr>
          <p:cNvSpPr txBox="1"/>
          <p:nvPr/>
        </p:nvSpPr>
        <p:spPr>
          <a:xfrm>
            <a:off x="1544500" y="1198480"/>
            <a:ext cx="745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URS1</a:t>
            </a:r>
          </a:p>
        </p:txBody>
      </p:sp>
      <p:sp>
        <p:nvSpPr>
          <p:cNvPr id="11" name="TextBox 20">
            <a:extLst>
              <a:ext uri="{FF2B5EF4-FFF2-40B4-BE49-F238E27FC236}">
                <a16:creationId xmlns:a16="http://schemas.microsoft.com/office/drawing/2014/main" id="{13AAAA96-56F8-BEFF-F97B-CCBEA58AE4CD}"/>
              </a:ext>
            </a:extLst>
          </p:cNvPr>
          <p:cNvSpPr txBox="1"/>
          <p:nvPr/>
        </p:nvSpPr>
        <p:spPr>
          <a:xfrm>
            <a:off x="3856191" y="1141422"/>
            <a:ext cx="745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URS2</a:t>
            </a:r>
          </a:p>
        </p:txBody>
      </p:sp>
      <p:sp>
        <p:nvSpPr>
          <p:cNvPr id="12" name="TextBox 21">
            <a:extLst>
              <a:ext uri="{FF2B5EF4-FFF2-40B4-BE49-F238E27FC236}">
                <a16:creationId xmlns:a16="http://schemas.microsoft.com/office/drawing/2014/main" id="{F7D1D1AD-95F8-2BE4-AEA1-1A5A3DB29F64}"/>
              </a:ext>
            </a:extLst>
          </p:cNvPr>
          <p:cNvSpPr txBox="1"/>
          <p:nvPr/>
        </p:nvSpPr>
        <p:spPr>
          <a:xfrm>
            <a:off x="6167883" y="1149831"/>
            <a:ext cx="74585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URS3</a:t>
            </a:r>
          </a:p>
        </p:txBody>
      </p:sp>
      <p:sp>
        <p:nvSpPr>
          <p:cNvPr id="13" name="TextBox 38">
            <a:extLst>
              <a:ext uri="{FF2B5EF4-FFF2-40B4-BE49-F238E27FC236}">
                <a16:creationId xmlns:a16="http://schemas.microsoft.com/office/drawing/2014/main" id="{14E28877-8269-CBAD-0A33-67DC3F1A5ADE}"/>
              </a:ext>
            </a:extLst>
          </p:cNvPr>
          <p:cNvSpPr txBox="1"/>
          <p:nvPr/>
        </p:nvSpPr>
        <p:spPr>
          <a:xfrm>
            <a:off x="182505" y="4951962"/>
            <a:ext cx="78469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DAPI</a:t>
            </a:r>
          </a:p>
        </p:txBody>
      </p:sp>
      <p:sp>
        <p:nvSpPr>
          <p:cNvPr id="14" name="TextBox 39">
            <a:extLst>
              <a:ext uri="{FF2B5EF4-FFF2-40B4-BE49-F238E27FC236}">
                <a16:creationId xmlns:a16="http://schemas.microsoft.com/office/drawing/2014/main" id="{41ACF335-4C22-A935-4966-0B8000C2C5DE}"/>
              </a:ext>
            </a:extLst>
          </p:cNvPr>
          <p:cNvSpPr txBox="1"/>
          <p:nvPr/>
        </p:nvSpPr>
        <p:spPr>
          <a:xfrm>
            <a:off x="243631" y="2824648"/>
            <a:ext cx="69308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FISH</a:t>
            </a:r>
          </a:p>
        </p:txBody>
      </p:sp>
      <p:sp>
        <p:nvSpPr>
          <p:cNvPr id="15" name="TextBox 14">
            <a:extLst>
              <a:ext uri="{FF2B5EF4-FFF2-40B4-BE49-F238E27FC236}">
                <a16:creationId xmlns:a16="http://schemas.microsoft.com/office/drawing/2014/main" id="{768EA820-6624-38D7-42E4-4CB451405815}"/>
              </a:ext>
            </a:extLst>
          </p:cNvPr>
          <p:cNvSpPr txBox="1"/>
          <p:nvPr/>
        </p:nvSpPr>
        <p:spPr>
          <a:xfrm>
            <a:off x="7949185" y="2529988"/>
            <a:ext cx="3868346" cy="230832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Reporters OR URS: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500bp long</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No ‘ATG’ sequence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45-55% GC</a:t>
            </a:r>
          </a:p>
          <a:p>
            <a:endParaRPr lang="en-US" dirty="0"/>
          </a:p>
        </p:txBody>
      </p:sp>
    </p:spTree>
    <p:extLst>
      <p:ext uri="{BB962C8B-B14F-4D97-AF65-F5344CB8AC3E}">
        <p14:creationId xmlns:p14="http://schemas.microsoft.com/office/powerpoint/2010/main" val="1197988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A469E-4D55-D982-0549-87143C0D2FD9}"/>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Insert 30 unique sgRNAs</a:t>
            </a:r>
          </a:p>
        </p:txBody>
      </p:sp>
      <p:pic>
        <p:nvPicPr>
          <p:cNvPr id="5" name="Content Placeholder 4" descr="A picture containing text, device, gauge, control panel&#10;&#10;Description automatically generated">
            <a:extLst>
              <a:ext uri="{FF2B5EF4-FFF2-40B4-BE49-F238E27FC236}">
                <a16:creationId xmlns:a16="http://schemas.microsoft.com/office/drawing/2014/main" id="{B2EBC418-64BE-D419-FBE1-83BA83515EA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914771"/>
            <a:ext cx="10515600" cy="4173045"/>
          </a:xfrm>
        </p:spPr>
      </p:pic>
    </p:spTree>
    <p:extLst>
      <p:ext uri="{BB962C8B-B14F-4D97-AF65-F5344CB8AC3E}">
        <p14:creationId xmlns:p14="http://schemas.microsoft.com/office/powerpoint/2010/main" val="1815088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B1130-BF5F-A71F-D58F-25194D116026}"/>
              </a:ext>
            </a:extLst>
          </p:cNvPr>
          <p:cNvSpPr>
            <a:spLocks noGrp="1"/>
          </p:cNvSpPr>
          <p:nvPr>
            <p:ph type="title"/>
          </p:nvPr>
        </p:nvSpPr>
        <p:spPr>
          <a:xfrm>
            <a:off x="1486009" y="519529"/>
            <a:ext cx="9498080" cy="1005770"/>
          </a:xfrm>
        </p:spPr>
        <p:txBody>
          <a:bodyPr>
            <a:normAutofit fontScale="90000"/>
          </a:bodyPr>
          <a:lstStyle/>
          <a:p>
            <a:r>
              <a:rPr lang="en-US" sz="3600" u="sng" dirty="0">
                <a:latin typeface="Times New Roman" panose="02020603050405020304" pitchFamily="18" charset="0"/>
                <a:cs typeface="Times New Roman" panose="02020603050405020304" pitchFamily="18" charset="0"/>
              </a:rPr>
              <a:t>Result</a:t>
            </a:r>
            <a:r>
              <a:rPr lang="en-US" sz="3600" dirty="0">
                <a:latin typeface="Times New Roman" panose="02020603050405020304" pitchFamily="18" charset="0"/>
                <a:cs typeface="Times New Roman" panose="02020603050405020304" pitchFamily="18" charset="0"/>
              </a:rPr>
              <a:t>: Colony PCR gels indicate sgRNA insertion</a:t>
            </a:r>
          </a:p>
        </p:txBody>
      </p:sp>
      <p:pic>
        <p:nvPicPr>
          <p:cNvPr id="5" name="Picture 4">
            <a:extLst>
              <a:ext uri="{FF2B5EF4-FFF2-40B4-BE49-F238E27FC236}">
                <a16:creationId xmlns:a16="http://schemas.microsoft.com/office/drawing/2014/main" id="{428D72C4-0E93-11FC-6BBB-7355393D2AEF}"/>
              </a:ext>
            </a:extLst>
          </p:cNvPr>
          <p:cNvPicPr>
            <a:picLocks noChangeAspect="1"/>
          </p:cNvPicPr>
          <p:nvPr/>
        </p:nvPicPr>
        <p:blipFill>
          <a:blip r:embed="rId3"/>
          <a:stretch>
            <a:fillRect/>
          </a:stretch>
        </p:blipFill>
        <p:spPr>
          <a:xfrm>
            <a:off x="1699636" y="1427645"/>
            <a:ext cx="8455378" cy="4465755"/>
          </a:xfrm>
          <a:prstGeom prst="rect">
            <a:avLst/>
          </a:prstGeom>
        </p:spPr>
      </p:pic>
    </p:spTree>
    <p:extLst>
      <p:ext uri="{BB962C8B-B14F-4D97-AF65-F5344CB8AC3E}">
        <p14:creationId xmlns:p14="http://schemas.microsoft.com/office/powerpoint/2010/main" val="29768392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D93BAB704667D448BED20F12370B901" ma:contentTypeVersion="10" ma:contentTypeDescription="Create a new document." ma:contentTypeScope="" ma:versionID="85ac90d3b40aae51bffd954284a8d109">
  <xsd:schema xmlns:xsd="http://www.w3.org/2001/XMLSchema" xmlns:xs="http://www.w3.org/2001/XMLSchema" xmlns:p="http://schemas.microsoft.com/office/2006/metadata/properties" xmlns:ns3="ab64b4c9-7dbb-451f-a699-e14318e840b8" xmlns:ns4="97caf136-bc24-4901-bea2-a73d4a0f4d52" targetNamespace="http://schemas.microsoft.com/office/2006/metadata/properties" ma:root="true" ma:fieldsID="5ef4c63e912edbe1b9ffe4fb54fd8fc3" ns3:_="" ns4:_="">
    <xsd:import namespace="ab64b4c9-7dbb-451f-a699-e14318e840b8"/>
    <xsd:import namespace="97caf136-bc24-4901-bea2-a73d4a0f4d5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64b4c9-7dbb-451f-a699-e14318e840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7caf136-bc24-4901-bea2-a73d4a0f4d5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2B5AE2F-4515-4223-8689-3370F0D135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64b4c9-7dbb-451f-a699-e14318e840b8"/>
    <ds:schemaRef ds:uri="97caf136-bc24-4901-bea2-a73d4a0f4d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B51828D-2AE4-4B68-B781-2AB878950763}">
  <ds:schemaRefs>
    <ds:schemaRef ds:uri="http://schemas.microsoft.com/sharepoint/v3/contenttype/forms"/>
  </ds:schemaRefs>
</ds:datastoreItem>
</file>

<file path=customXml/itemProps3.xml><?xml version="1.0" encoding="utf-8"?>
<ds:datastoreItem xmlns:ds="http://schemas.openxmlformats.org/officeDocument/2006/customXml" ds:itemID="{9C0C2062-7C1E-4EB8-AF7E-1FD63BF1BEBB}">
  <ds:schemaRefs>
    <ds:schemaRef ds:uri="97caf136-bc24-4901-bea2-a73d4a0f4d52"/>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ab64b4c9-7dbb-451f-a699-e14318e840b8"/>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9162</TotalTime>
  <Words>1556</Words>
  <Application>Microsoft Office PowerPoint</Application>
  <PresentationFormat>Widescreen</PresentationFormat>
  <Paragraphs>144</Paragraphs>
  <Slides>14</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Times New Roman</vt:lpstr>
      <vt:lpstr>Office Theme</vt:lpstr>
      <vt:lpstr>Equipping spatial transcriptomics with CRISPR</vt:lpstr>
      <vt:lpstr>What is spatial transcriptomics? </vt:lpstr>
      <vt:lpstr>What is spatial transcriptomics missing? </vt:lpstr>
      <vt:lpstr>Why is CRISPR important here? </vt:lpstr>
      <vt:lpstr>How do we design CRISPR-MERFISH?  </vt:lpstr>
      <vt:lpstr>What sgRNAs are we going to use?</vt:lpstr>
      <vt:lpstr> What reporters are we going to use?  </vt:lpstr>
      <vt:lpstr>Insert 30 unique sgRNAs</vt:lpstr>
      <vt:lpstr>Result: Colony PCR gels indicate sgRNA insertion</vt:lpstr>
      <vt:lpstr>Insert 30 unique reporters</vt:lpstr>
      <vt:lpstr>Result: PCR amplification of reporter (URS) fragments for assembly</vt:lpstr>
      <vt:lpstr>Future Directions</vt:lpstr>
      <vt:lpstr>Acknowledgements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Tracing spatial distribution of sgRNA with MERFISH</dc:title>
  <dc:creator>Ruwaida Raneem Rajna</dc:creator>
  <cp:lastModifiedBy>Ruwaida Raneem Rajna</cp:lastModifiedBy>
  <cp:revision>5</cp:revision>
  <dcterms:created xsi:type="dcterms:W3CDTF">2022-06-22T02:34:26Z</dcterms:created>
  <dcterms:modified xsi:type="dcterms:W3CDTF">2022-08-03T17:51:24Z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0x0101003D93BAB704667D448BED20F12370B901</vt:lpwstr>
  </property>
</Properties>
</file>